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handoutMasterIdLst>
    <p:handoutMasterId r:id="rId4"/>
  </p:handoutMasterIdLst>
  <p:sldIdLst>
    <p:sldId id="257" r:id="rId2"/>
  </p:sldIdLst>
  <p:sldSz cx="51206400" cy="32918400"/>
  <p:notesSz cx="7010400" cy="9296400"/>
  <p:defaultTextStyle>
    <a:defPPr>
      <a:defRPr lang="en-US"/>
    </a:defPPr>
    <a:lvl1pPr algn="l" rtl="0" fontAlgn="base">
      <a:spcBef>
        <a:spcPct val="0"/>
      </a:spcBef>
      <a:spcAft>
        <a:spcPct val="0"/>
      </a:spcAft>
      <a:defRPr sz="2700" kern="1200">
        <a:solidFill>
          <a:schemeClr val="tx1"/>
        </a:solidFill>
        <a:latin typeface="Arial" pitchFamily="34" charset="0"/>
        <a:ea typeface="+mn-ea"/>
        <a:cs typeface="+mn-cs"/>
      </a:defRPr>
    </a:lvl1pPr>
    <a:lvl2pPr marL="876270" algn="l" rtl="0" fontAlgn="base">
      <a:spcBef>
        <a:spcPct val="0"/>
      </a:spcBef>
      <a:spcAft>
        <a:spcPct val="0"/>
      </a:spcAft>
      <a:defRPr sz="2700" kern="1200">
        <a:solidFill>
          <a:schemeClr val="tx1"/>
        </a:solidFill>
        <a:latin typeface="Arial" pitchFamily="34" charset="0"/>
        <a:ea typeface="+mn-ea"/>
        <a:cs typeface="+mn-cs"/>
      </a:defRPr>
    </a:lvl2pPr>
    <a:lvl3pPr marL="1752539" algn="l" rtl="0" fontAlgn="base">
      <a:spcBef>
        <a:spcPct val="0"/>
      </a:spcBef>
      <a:spcAft>
        <a:spcPct val="0"/>
      </a:spcAft>
      <a:defRPr sz="2700" kern="1200">
        <a:solidFill>
          <a:schemeClr val="tx1"/>
        </a:solidFill>
        <a:latin typeface="Arial" pitchFamily="34" charset="0"/>
        <a:ea typeface="+mn-ea"/>
        <a:cs typeface="+mn-cs"/>
      </a:defRPr>
    </a:lvl3pPr>
    <a:lvl4pPr marL="2628809" algn="l" rtl="0" fontAlgn="base">
      <a:spcBef>
        <a:spcPct val="0"/>
      </a:spcBef>
      <a:spcAft>
        <a:spcPct val="0"/>
      </a:spcAft>
      <a:defRPr sz="2700" kern="1200">
        <a:solidFill>
          <a:schemeClr val="tx1"/>
        </a:solidFill>
        <a:latin typeface="Arial" pitchFamily="34" charset="0"/>
        <a:ea typeface="+mn-ea"/>
        <a:cs typeface="+mn-cs"/>
      </a:defRPr>
    </a:lvl4pPr>
    <a:lvl5pPr marL="3505078" algn="l" rtl="0" fontAlgn="base">
      <a:spcBef>
        <a:spcPct val="0"/>
      </a:spcBef>
      <a:spcAft>
        <a:spcPct val="0"/>
      </a:spcAft>
      <a:defRPr sz="2700" kern="1200">
        <a:solidFill>
          <a:schemeClr val="tx1"/>
        </a:solidFill>
        <a:latin typeface="Arial" pitchFamily="34" charset="0"/>
        <a:ea typeface="+mn-ea"/>
        <a:cs typeface="+mn-cs"/>
      </a:defRPr>
    </a:lvl5pPr>
    <a:lvl6pPr marL="4381348" algn="l" defTabSz="1752539" rtl="0" eaLnBrk="1" latinLnBrk="0" hangingPunct="1">
      <a:defRPr sz="2700" kern="1200">
        <a:solidFill>
          <a:schemeClr val="tx1"/>
        </a:solidFill>
        <a:latin typeface="Arial" pitchFamily="34" charset="0"/>
        <a:ea typeface="+mn-ea"/>
        <a:cs typeface="+mn-cs"/>
      </a:defRPr>
    </a:lvl6pPr>
    <a:lvl7pPr marL="5257617" algn="l" defTabSz="1752539" rtl="0" eaLnBrk="1" latinLnBrk="0" hangingPunct="1">
      <a:defRPr sz="2700" kern="1200">
        <a:solidFill>
          <a:schemeClr val="tx1"/>
        </a:solidFill>
        <a:latin typeface="Arial" pitchFamily="34" charset="0"/>
        <a:ea typeface="+mn-ea"/>
        <a:cs typeface="+mn-cs"/>
      </a:defRPr>
    </a:lvl7pPr>
    <a:lvl8pPr marL="6133887" algn="l" defTabSz="1752539" rtl="0" eaLnBrk="1" latinLnBrk="0" hangingPunct="1">
      <a:defRPr sz="2700" kern="1200">
        <a:solidFill>
          <a:schemeClr val="tx1"/>
        </a:solidFill>
        <a:latin typeface="Arial" pitchFamily="34" charset="0"/>
        <a:ea typeface="+mn-ea"/>
        <a:cs typeface="+mn-cs"/>
      </a:defRPr>
    </a:lvl8pPr>
    <a:lvl9pPr marL="7010156" algn="l" defTabSz="1752539" rtl="0" eaLnBrk="1" latinLnBrk="0" hangingPunct="1">
      <a:defRPr sz="2700"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7418">
          <p15:clr>
            <a:srgbClr val="A4A3A4"/>
          </p15:clr>
        </p15:guide>
      </p15:sldGuideLst>
    </p:ext>
    <p:ext uri="{2D200454-40CA-4A62-9FC3-DE9A4176ACB9}">
      <p15:notesGuideLst xmlns:p15="http://schemas.microsoft.com/office/powerpoint/2012/main">
        <p15:guide id="1" orient="horz" pos="2929" userDrawn="1">
          <p15:clr>
            <a:srgbClr val="A4A3A4"/>
          </p15:clr>
        </p15:guide>
        <p15:guide id="2" pos="2207"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987"/>
    <a:srgbClr val="DCAA00"/>
    <a:srgbClr val="4E8F00"/>
    <a:srgbClr val="D8A600"/>
    <a:srgbClr val="0A2D56"/>
    <a:srgbClr val="5E8628"/>
    <a:srgbClr val="002855"/>
    <a:srgbClr val="00447C"/>
    <a:srgbClr val="A5B3C9"/>
    <a:srgbClr val="DAB97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854" autoAdjust="0"/>
    <p:restoredTop sz="88690" autoAdjust="0"/>
  </p:normalViewPr>
  <p:slideViewPr>
    <p:cSldViewPr>
      <p:cViewPr>
        <p:scale>
          <a:sx n="20" d="100"/>
          <a:sy n="20" d="100"/>
        </p:scale>
        <p:origin x="384" y="234"/>
      </p:cViewPr>
      <p:guideLst>
        <p:guide orient="horz" pos="2880"/>
        <p:guide pos="27418"/>
      </p:guideLst>
    </p:cSldViewPr>
  </p:slideViewPr>
  <p:outlineViewPr>
    <p:cViewPr>
      <p:scale>
        <a:sx n="33" d="100"/>
        <a:sy n="33" d="100"/>
      </p:scale>
      <p:origin x="0" y="0"/>
    </p:cViewPr>
  </p:outlineViewPr>
  <p:notesTextViewPr>
    <p:cViewPr>
      <p:scale>
        <a:sx n="33" d="100"/>
        <a:sy n="33" d="100"/>
      </p:scale>
      <p:origin x="0" y="0"/>
    </p:cViewPr>
  </p:notesTextViewPr>
  <p:sorterViewPr>
    <p:cViewPr>
      <p:scale>
        <a:sx n="80" d="100"/>
        <a:sy n="80" d="100"/>
      </p:scale>
      <p:origin x="0" y="0"/>
    </p:cViewPr>
  </p:sorterViewPr>
  <p:notesViewPr>
    <p:cSldViewPr>
      <p:cViewPr varScale="1">
        <p:scale>
          <a:sx n="37" d="100"/>
          <a:sy n="37" d="100"/>
        </p:scale>
        <p:origin x="-1488" y="-84"/>
      </p:cViewPr>
      <p:guideLst>
        <p:guide orient="horz" pos="2929"/>
        <p:guide pos="220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1026"/>
          <p:cNvSpPr>
            <a:spLocks noGrp="1" noChangeArrowheads="1"/>
          </p:cNvSpPr>
          <p:nvPr>
            <p:ph type="hdr" sz="quarter"/>
          </p:nvPr>
        </p:nvSpPr>
        <p:spPr bwMode="auto">
          <a:xfrm>
            <a:off x="0" y="1"/>
            <a:ext cx="3050822" cy="465221"/>
          </a:xfrm>
          <a:prstGeom prst="rect">
            <a:avLst/>
          </a:prstGeom>
          <a:noFill/>
          <a:ln w="9525">
            <a:noFill/>
            <a:miter lim="800000"/>
            <a:headEnd/>
            <a:tailEnd/>
          </a:ln>
          <a:effectLst/>
        </p:spPr>
        <p:txBody>
          <a:bodyPr vert="horz" wrap="square" lIns="33961" tIns="16980" rIns="33961" bIns="16980" numCol="1" anchor="t" anchorCtr="0" compatLnSpc="1">
            <a:prstTxWarp prst="textNoShape">
              <a:avLst/>
            </a:prstTxWarp>
          </a:bodyPr>
          <a:lstStyle>
            <a:lvl1pPr defTabSz="340155" eaLnBrk="0" hangingPunct="0">
              <a:defRPr sz="400">
                <a:latin typeface="Times New Roman" charset="0"/>
              </a:defRPr>
            </a:lvl1pPr>
          </a:lstStyle>
          <a:p>
            <a:pPr>
              <a:defRPr/>
            </a:pPr>
            <a:endParaRPr lang="en-US" dirty="0"/>
          </a:p>
        </p:txBody>
      </p:sp>
      <p:sp>
        <p:nvSpPr>
          <p:cNvPr id="9219" name="Rectangle 1027"/>
          <p:cNvSpPr>
            <a:spLocks noGrp="1" noChangeArrowheads="1"/>
          </p:cNvSpPr>
          <p:nvPr>
            <p:ph type="dt" sz="quarter" idx="1"/>
          </p:nvPr>
        </p:nvSpPr>
        <p:spPr bwMode="auto">
          <a:xfrm>
            <a:off x="3959578" y="1"/>
            <a:ext cx="3050822" cy="465221"/>
          </a:xfrm>
          <a:prstGeom prst="rect">
            <a:avLst/>
          </a:prstGeom>
          <a:noFill/>
          <a:ln w="9525">
            <a:noFill/>
            <a:miter lim="800000"/>
            <a:headEnd/>
            <a:tailEnd/>
          </a:ln>
          <a:effectLst/>
        </p:spPr>
        <p:txBody>
          <a:bodyPr vert="horz" wrap="square" lIns="33961" tIns="16980" rIns="33961" bIns="16980" numCol="1" anchor="t" anchorCtr="0" compatLnSpc="1">
            <a:prstTxWarp prst="textNoShape">
              <a:avLst/>
            </a:prstTxWarp>
          </a:bodyPr>
          <a:lstStyle>
            <a:lvl1pPr algn="r" defTabSz="340155" eaLnBrk="0" hangingPunct="0">
              <a:defRPr sz="400">
                <a:latin typeface="Times New Roman" charset="0"/>
              </a:defRPr>
            </a:lvl1pPr>
          </a:lstStyle>
          <a:p>
            <a:pPr>
              <a:defRPr/>
            </a:pPr>
            <a:endParaRPr lang="en-US" dirty="0"/>
          </a:p>
        </p:txBody>
      </p:sp>
      <p:sp>
        <p:nvSpPr>
          <p:cNvPr id="9220" name="Rectangle 1028"/>
          <p:cNvSpPr>
            <a:spLocks noGrp="1" noChangeArrowheads="1"/>
          </p:cNvSpPr>
          <p:nvPr>
            <p:ph type="ftr" sz="quarter" idx="2"/>
          </p:nvPr>
        </p:nvSpPr>
        <p:spPr bwMode="auto">
          <a:xfrm>
            <a:off x="0" y="8831179"/>
            <a:ext cx="3050822" cy="465221"/>
          </a:xfrm>
          <a:prstGeom prst="rect">
            <a:avLst/>
          </a:prstGeom>
          <a:noFill/>
          <a:ln w="9525">
            <a:noFill/>
            <a:miter lim="800000"/>
            <a:headEnd/>
            <a:tailEnd/>
          </a:ln>
          <a:effectLst/>
        </p:spPr>
        <p:txBody>
          <a:bodyPr vert="horz" wrap="square" lIns="33961" tIns="16980" rIns="33961" bIns="16980" numCol="1" anchor="b" anchorCtr="0" compatLnSpc="1">
            <a:prstTxWarp prst="textNoShape">
              <a:avLst/>
            </a:prstTxWarp>
          </a:bodyPr>
          <a:lstStyle>
            <a:lvl1pPr defTabSz="340155" eaLnBrk="0" hangingPunct="0">
              <a:defRPr sz="400">
                <a:latin typeface="Times New Roman" charset="0"/>
              </a:defRPr>
            </a:lvl1pPr>
          </a:lstStyle>
          <a:p>
            <a:pPr>
              <a:defRPr/>
            </a:pPr>
            <a:endParaRPr lang="en-US" dirty="0"/>
          </a:p>
        </p:txBody>
      </p:sp>
      <p:sp>
        <p:nvSpPr>
          <p:cNvPr id="9221" name="Rectangle 1029"/>
          <p:cNvSpPr>
            <a:spLocks noGrp="1" noChangeArrowheads="1"/>
          </p:cNvSpPr>
          <p:nvPr>
            <p:ph type="sldNum" sz="quarter" idx="3"/>
          </p:nvPr>
        </p:nvSpPr>
        <p:spPr bwMode="auto">
          <a:xfrm>
            <a:off x="3959578" y="8831179"/>
            <a:ext cx="3050822" cy="465221"/>
          </a:xfrm>
          <a:prstGeom prst="rect">
            <a:avLst/>
          </a:prstGeom>
          <a:noFill/>
          <a:ln w="9525">
            <a:noFill/>
            <a:miter lim="800000"/>
            <a:headEnd/>
            <a:tailEnd/>
          </a:ln>
          <a:effectLst/>
        </p:spPr>
        <p:txBody>
          <a:bodyPr vert="horz" wrap="square" lIns="33961" tIns="16980" rIns="33961" bIns="16980" numCol="1" anchor="b" anchorCtr="0" compatLnSpc="1">
            <a:prstTxWarp prst="textNoShape">
              <a:avLst/>
            </a:prstTxWarp>
          </a:bodyPr>
          <a:lstStyle>
            <a:lvl1pPr algn="r" defTabSz="340155" eaLnBrk="0" hangingPunct="0">
              <a:defRPr sz="400">
                <a:latin typeface="Times New Roman" charset="0"/>
              </a:defRPr>
            </a:lvl1pPr>
          </a:lstStyle>
          <a:p>
            <a:pPr>
              <a:defRPr/>
            </a:pPr>
            <a:fld id="{BA9F1319-FE31-4630-9C01-6640AAE366A9}" type="slidenum">
              <a:rPr lang="en-US"/>
              <a:pPr>
                <a:defRPr/>
              </a:pPr>
              <a:t>‹#›</a:t>
            </a:fld>
            <a:endParaRPr lang="en-US" dirty="0"/>
          </a:p>
        </p:txBody>
      </p:sp>
    </p:spTree>
    <p:extLst>
      <p:ext uri="{BB962C8B-B14F-4D97-AF65-F5344CB8AC3E}">
        <p14:creationId xmlns:p14="http://schemas.microsoft.com/office/powerpoint/2010/main" val="35427053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 y="0"/>
            <a:ext cx="3021612" cy="460409"/>
          </a:xfrm>
          <a:prstGeom prst="rect">
            <a:avLst/>
          </a:prstGeom>
          <a:noFill/>
          <a:ln w="9525">
            <a:noFill/>
            <a:miter lim="800000"/>
            <a:headEnd/>
            <a:tailEnd/>
          </a:ln>
          <a:effectLst/>
        </p:spPr>
        <p:txBody>
          <a:bodyPr vert="horz" wrap="square" lIns="132332" tIns="66165" rIns="132332" bIns="66165" numCol="1" anchor="t" anchorCtr="0" compatLnSpc="1">
            <a:prstTxWarp prst="textNoShape">
              <a:avLst/>
            </a:prstTxWarp>
          </a:bodyPr>
          <a:lstStyle>
            <a:lvl1pPr defTabSz="1323540" eaLnBrk="0" hangingPunct="0">
              <a:defRPr sz="1700">
                <a:latin typeface="Times New Roman" charset="0"/>
              </a:defRPr>
            </a:lvl1pPr>
          </a:lstStyle>
          <a:p>
            <a:pPr>
              <a:defRPr/>
            </a:pPr>
            <a:endParaRPr lang="en-US" dirty="0"/>
          </a:p>
        </p:txBody>
      </p:sp>
      <p:sp>
        <p:nvSpPr>
          <p:cNvPr id="4099" name="Rectangle 3"/>
          <p:cNvSpPr>
            <a:spLocks noGrp="1" noChangeArrowheads="1"/>
          </p:cNvSpPr>
          <p:nvPr>
            <p:ph type="dt" idx="1"/>
          </p:nvPr>
        </p:nvSpPr>
        <p:spPr bwMode="auto">
          <a:xfrm>
            <a:off x="3977429" y="0"/>
            <a:ext cx="3021612" cy="460409"/>
          </a:xfrm>
          <a:prstGeom prst="rect">
            <a:avLst/>
          </a:prstGeom>
          <a:noFill/>
          <a:ln w="9525">
            <a:noFill/>
            <a:miter lim="800000"/>
            <a:headEnd/>
            <a:tailEnd/>
          </a:ln>
          <a:effectLst/>
        </p:spPr>
        <p:txBody>
          <a:bodyPr vert="horz" wrap="square" lIns="132332" tIns="66165" rIns="132332" bIns="66165" numCol="1" anchor="t" anchorCtr="0" compatLnSpc="1">
            <a:prstTxWarp prst="textNoShape">
              <a:avLst/>
            </a:prstTxWarp>
          </a:bodyPr>
          <a:lstStyle>
            <a:lvl1pPr algn="r" defTabSz="1323540" eaLnBrk="0" hangingPunct="0">
              <a:defRPr sz="1700">
                <a:latin typeface="Times New Roman" charset="0"/>
              </a:defRPr>
            </a:lvl1pPr>
          </a:lstStyle>
          <a:p>
            <a:pPr>
              <a:defRPr/>
            </a:pPr>
            <a:endParaRPr lang="en-US" dirty="0"/>
          </a:p>
        </p:txBody>
      </p:sp>
      <p:sp>
        <p:nvSpPr>
          <p:cNvPr id="4100" name="Rectangle 4"/>
          <p:cNvSpPr>
            <a:spLocks noGrp="1" noRot="1" noChangeAspect="1" noChangeArrowheads="1" noTextEdit="1"/>
          </p:cNvSpPr>
          <p:nvPr>
            <p:ph type="sldImg" idx="2"/>
          </p:nvPr>
        </p:nvSpPr>
        <p:spPr bwMode="auto">
          <a:xfrm>
            <a:off x="757238" y="692150"/>
            <a:ext cx="5483225" cy="352425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954194" y="4446871"/>
            <a:ext cx="5090654" cy="4140468"/>
          </a:xfrm>
          <a:prstGeom prst="rect">
            <a:avLst/>
          </a:prstGeom>
          <a:noFill/>
          <a:ln w="9525">
            <a:noFill/>
            <a:miter lim="800000"/>
            <a:headEnd/>
            <a:tailEnd/>
          </a:ln>
          <a:effectLst/>
        </p:spPr>
        <p:txBody>
          <a:bodyPr vert="horz" wrap="square" lIns="132332" tIns="66165" rIns="132332" bIns="6616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p:cNvSpPr>
            <a:spLocks noGrp="1" noChangeArrowheads="1"/>
          </p:cNvSpPr>
          <p:nvPr>
            <p:ph type="ftr" sz="quarter" idx="4"/>
          </p:nvPr>
        </p:nvSpPr>
        <p:spPr bwMode="auto">
          <a:xfrm>
            <a:off x="1" y="8816741"/>
            <a:ext cx="3021612" cy="460409"/>
          </a:xfrm>
          <a:prstGeom prst="rect">
            <a:avLst/>
          </a:prstGeom>
          <a:noFill/>
          <a:ln w="9525">
            <a:noFill/>
            <a:miter lim="800000"/>
            <a:headEnd/>
            <a:tailEnd/>
          </a:ln>
          <a:effectLst/>
        </p:spPr>
        <p:txBody>
          <a:bodyPr vert="horz" wrap="square" lIns="132332" tIns="66165" rIns="132332" bIns="66165" numCol="1" anchor="b" anchorCtr="0" compatLnSpc="1">
            <a:prstTxWarp prst="textNoShape">
              <a:avLst/>
            </a:prstTxWarp>
          </a:bodyPr>
          <a:lstStyle>
            <a:lvl1pPr defTabSz="1323540" eaLnBrk="0" hangingPunct="0">
              <a:defRPr sz="1700">
                <a:latin typeface="Times New Roman" charset="0"/>
              </a:defRPr>
            </a:lvl1pPr>
          </a:lstStyle>
          <a:p>
            <a:pPr>
              <a:defRPr/>
            </a:pPr>
            <a:endParaRPr lang="en-US" dirty="0"/>
          </a:p>
        </p:txBody>
      </p:sp>
      <p:sp>
        <p:nvSpPr>
          <p:cNvPr id="4103" name="Rectangle 7"/>
          <p:cNvSpPr>
            <a:spLocks noGrp="1" noChangeArrowheads="1"/>
          </p:cNvSpPr>
          <p:nvPr>
            <p:ph type="sldNum" sz="quarter" idx="5"/>
          </p:nvPr>
        </p:nvSpPr>
        <p:spPr bwMode="auto">
          <a:xfrm>
            <a:off x="3977429" y="8816741"/>
            <a:ext cx="3021612" cy="460409"/>
          </a:xfrm>
          <a:prstGeom prst="rect">
            <a:avLst/>
          </a:prstGeom>
          <a:noFill/>
          <a:ln w="9525">
            <a:noFill/>
            <a:miter lim="800000"/>
            <a:headEnd/>
            <a:tailEnd/>
          </a:ln>
          <a:effectLst/>
        </p:spPr>
        <p:txBody>
          <a:bodyPr vert="horz" wrap="square" lIns="132332" tIns="66165" rIns="132332" bIns="66165" numCol="1" anchor="b" anchorCtr="0" compatLnSpc="1">
            <a:prstTxWarp prst="textNoShape">
              <a:avLst/>
            </a:prstTxWarp>
          </a:bodyPr>
          <a:lstStyle>
            <a:lvl1pPr algn="r" defTabSz="1323540" eaLnBrk="0" hangingPunct="0">
              <a:defRPr sz="1700">
                <a:latin typeface="Times New Roman" charset="0"/>
              </a:defRPr>
            </a:lvl1pPr>
          </a:lstStyle>
          <a:p>
            <a:pPr>
              <a:defRPr/>
            </a:pPr>
            <a:fld id="{B6C75113-938F-4722-B133-D003F6C9A7F0}" type="slidenum">
              <a:rPr lang="en-US"/>
              <a:pPr>
                <a:defRPr/>
              </a:pPr>
              <a:t>‹#›</a:t>
            </a:fld>
            <a:endParaRPr lang="en-US" dirty="0"/>
          </a:p>
        </p:txBody>
      </p:sp>
    </p:spTree>
    <p:extLst>
      <p:ext uri="{BB962C8B-B14F-4D97-AF65-F5344CB8AC3E}">
        <p14:creationId xmlns:p14="http://schemas.microsoft.com/office/powerpoint/2010/main" val="8142408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2300" kern="1200">
        <a:solidFill>
          <a:schemeClr val="tx1"/>
        </a:solidFill>
        <a:latin typeface="Times New Roman" charset="0"/>
        <a:ea typeface="+mn-ea"/>
        <a:cs typeface="+mn-cs"/>
      </a:defRPr>
    </a:lvl1pPr>
    <a:lvl2pPr marL="876270" algn="l" rtl="0" eaLnBrk="0" fontAlgn="base" hangingPunct="0">
      <a:spcBef>
        <a:spcPct val="30000"/>
      </a:spcBef>
      <a:spcAft>
        <a:spcPct val="0"/>
      </a:spcAft>
      <a:defRPr sz="2300" kern="1200">
        <a:solidFill>
          <a:schemeClr val="tx1"/>
        </a:solidFill>
        <a:latin typeface="Times New Roman" charset="0"/>
        <a:ea typeface="ＭＳ Ｐゴシック" charset="-128"/>
        <a:cs typeface="ＭＳ Ｐゴシック"/>
      </a:defRPr>
    </a:lvl2pPr>
    <a:lvl3pPr marL="1752539" algn="l" rtl="0" eaLnBrk="0" fontAlgn="base" hangingPunct="0">
      <a:spcBef>
        <a:spcPct val="30000"/>
      </a:spcBef>
      <a:spcAft>
        <a:spcPct val="0"/>
      </a:spcAft>
      <a:defRPr sz="2300" kern="1200">
        <a:solidFill>
          <a:schemeClr val="tx1"/>
        </a:solidFill>
        <a:latin typeface="Times New Roman" charset="0"/>
        <a:ea typeface="ＭＳ Ｐゴシック" charset="-128"/>
        <a:cs typeface="ＭＳ Ｐゴシック"/>
      </a:defRPr>
    </a:lvl3pPr>
    <a:lvl4pPr marL="2628809" algn="l" rtl="0" eaLnBrk="0" fontAlgn="base" hangingPunct="0">
      <a:spcBef>
        <a:spcPct val="30000"/>
      </a:spcBef>
      <a:spcAft>
        <a:spcPct val="0"/>
      </a:spcAft>
      <a:defRPr sz="2300" kern="1200">
        <a:solidFill>
          <a:schemeClr val="tx1"/>
        </a:solidFill>
        <a:latin typeface="Times New Roman" charset="0"/>
        <a:ea typeface="ＭＳ Ｐゴシック" charset="-128"/>
        <a:cs typeface="ＭＳ Ｐゴシック"/>
      </a:defRPr>
    </a:lvl4pPr>
    <a:lvl5pPr marL="3505078" algn="l" rtl="0" eaLnBrk="0" fontAlgn="base" hangingPunct="0">
      <a:spcBef>
        <a:spcPct val="30000"/>
      </a:spcBef>
      <a:spcAft>
        <a:spcPct val="0"/>
      </a:spcAft>
      <a:defRPr sz="2300" kern="1200">
        <a:solidFill>
          <a:schemeClr val="tx1"/>
        </a:solidFill>
        <a:latin typeface="Times New Roman" charset="0"/>
        <a:ea typeface="ＭＳ Ｐゴシック" charset="-128"/>
        <a:cs typeface="ＭＳ Ｐゴシック"/>
      </a:defRPr>
    </a:lvl5pPr>
    <a:lvl6pPr marL="4381348" algn="l" defTabSz="876270" rtl="0" eaLnBrk="1" latinLnBrk="0" hangingPunct="1">
      <a:defRPr sz="2300" kern="1200">
        <a:solidFill>
          <a:schemeClr val="tx1"/>
        </a:solidFill>
        <a:latin typeface="+mn-lt"/>
        <a:ea typeface="+mn-ea"/>
        <a:cs typeface="+mn-cs"/>
      </a:defRPr>
    </a:lvl6pPr>
    <a:lvl7pPr marL="5257617" algn="l" defTabSz="876270" rtl="0" eaLnBrk="1" latinLnBrk="0" hangingPunct="1">
      <a:defRPr sz="2300" kern="1200">
        <a:solidFill>
          <a:schemeClr val="tx1"/>
        </a:solidFill>
        <a:latin typeface="+mn-lt"/>
        <a:ea typeface="+mn-ea"/>
        <a:cs typeface="+mn-cs"/>
      </a:defRPr>
    </a:lvl7pPr>
    <a:lvl8pPr marL="6133887" algn="l" defTabSz="876270" rtl="0" eaLnBrk="1" latinLnBrk="0" hangingPunct="1">
      <a:defRPr sz="2300" kern="1200">
        <a:solidFill>
          <a:schemeClr val="tx1"/>
        </a:solidFill>
        <a:latin typeface="+mn-lt"/>
        <a:ea typeface="+mn-ea"/>
        <a:cs typeface="+mn-cs"/>
      </a:defRPr>
    </a:lvl8pPr>
    <a:lvl9pPr marL="7010156" algn="l" defTabSz="876270" rtl="0" eaLnBrk="1" latinLnBrk="0" hangingPunct="1">
      <a:defRPr sz="23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cxnSp>
        <p:nvCxnSpPr>
          <p:cNvPr id="11" name="Straight Connector 29"/>
          <p:cNvCxnSpPr>
            <a:cxnSpLocks noChangeShapeType="1"/>
          </p:cNvCxnSpPr>
          <p:nvPr userDrawn="1"/>
        </p:nvCxnSpPr>
        <p:spPr bwMode="auto">
          <a:xfrm>
            <a:off x="12804564" y="8134643"/>
            <a:ext cx="0" cy="24174157"/>
          </a:xfrm>
          <a:prstGeom prst="line">
            <a:avLst/>
          </a:prstGeom>
          <a:noFill/>
          <a:ln w="82550" algn="ctr">
            <a:solidFill>
              <a:srgbClr val="004987"/>
            </a:solidFill>
            <a:round/>
            <a:headEnd/>
            <a:tailEnd/>
          </a:ln>
        </p:spPr>
      </p:cxnSp>
      <p:sp>
        <p:nvSpPr>
          <p:cNvPr id="4" name="Rectangle 3"/>
          <p:cNvSpPr/>
          <p:nvPr userDrawn="1"/>
        </p:nvSpPr>
        <p:spPr bwMode="auto">
          <a:xfrm>
            <a:off x="0" y="3048000"/>
            <a:ext cx="51206400" cy="4267200"/>
          </a:xfrm>
          <a:prstGeom prst="rect">
            <a:avLst/>
          </a:prstGeom>
          <a:solidFill>
            <a:srgbClr val="004987"/>
          </a:solidFill>
          <a:ln w="9525" cap="flat" cmpd="sng" algn="ctr">
            <a:noFill/>
            <a:prstDash val="solid"/>
            <a:round/>
            <a:headEnd type="none" w="med" len="med"/>
            <a:tailEnd type="none" w="med" len="med"/>
          </a:ln>
          <a:effectLst/>
        </p:spPr>
        <p:txBody>
          <a:bodyPr vert="horz" wrap="square" lIns="256332" tIns="128168" rIns="256332" bIns="128168" numCol="1" rtlCol="0" anchor="t" anchorCtr="0" compatLnSpc="1">
            <a:prstTxWarp prst="textNoShape">
              <a:avLst/>
            </a:prstTxWarp>
          </a:bodyPr>
          <a:lstStyle/>
          <a:p>
            <a:pPr marL="0" marR="0" indent="0" algn="l" defTabSz="3429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Proxima Nova Regular" panose="02000506030000020004" pitchFamily="2" charset="0"/>
            </a:endParaRPr>
          </a:p>
        </p:txBody>
      </p:sp>
      <p:sp>
        <p:nvSpPr>
          <p:cNvPr id="18" name="Rectangle 17">
            <a:extLst>
              <a:ext uri="{FF2B5EF4-FFF2-40B4-BE49-F238E27FC236}">
                <a16:creationId xmlns:a16="http://schemas.microsoft.com/office/drawing/2014/main" id="{397EC41C-9AE5-674A-87F3-4190FB0C7690}"/>
              </a:ext>
            </a:extLst>
          </p:cNvPr>
          <p:cNvSpPr/>
          <p:nvPr userDrawn="1"/>
        </p:nvSpPr>
        <p:spPr bwMode="auto">
          <a:xfrm>
            <a:off x="0" y="2362200"/>
            <a:ext cx="51206400" cy="685800"/>
          </a:xfrm>
          <a:prstGeom prst="rect">
            <a:avLst/>
          </a:prstGeom>
          <a:solidFill>
            <a:srgbClr val="DCAA00"/>
          </a:solidFill>
          <a:ln w="9525" cap="flat" cmpd="sng" algn="ctr">
            <a:noFill/>
            <a:prstDash val="solid"/>
            <a:round/>
            <a:headEnd type="none" w="med" len="med"/>
            <a:tailEnd type="none" w="med" len="med"/>
          </a:ln>
          <a:effectLst/>
        </p:spPr>
        <p:txBody>
          <a:bodyPr vert="horz" wrap="square" lIns="256332" tIns="128168" rIns="256332" bIns="128168" numCol="1" rtlCol="0" anchor="t" anchorCtr="0" compatLnSpc="1">
            <a:prstTxWarp prst="textNoShape">
              <a:avLst/>
            </a:prstTxWarp>
          </a:bodyPr>
          <a:lstStyle/>
          <a:p>
            <a:pPr marL="0" marR="0" indent="0" algn="l" defTabSz="3429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Proxima Nova Regular" panose="02000506030000020004" pitchFamily="2" charset="0"/>
            </a:endParaRPr>
          </a:p>
        </p:txBody>
      </p:sp>
      <p:pic>
        <p:nvPicPr>
          <p:cNvPr id="25" name="Picture 24">
            <a:extLst>
              <a:ext uri="{FF2B5EF4-FFF2-40B4-BE49-F238E27FC236}">
                <a16:creationId xmlns:a16="http://schemas.microsoft.com/office/drawing/2014/main" id="{232F2CF7-3E18-E942-98ED-5170DF6243DC}"/>
              </a:ext>
            </a:extLst>
          </p:cNvPr>
          <p:cNvPicPr>
            <a:picLocks noChangeAspect="1"/>
          </p:cNvPicPr>
          <p:nvPr userDrawn="1"/>
        </p:nvPicPr>
        <p:blipFill>
          <a:blip r:embed="rId2"/>
          <a:stretch>
            <a:fillRect/>
          </a:stretch>
        </p:blipFill>
        <p:spPr>
          <a:xfrm>
            <a:off x="1082842" y="433395"/>
            <a:ext cx="10134600" cy="1759706"/>
          </a:xfrm>
          <a:prstGeom prst="rect">
            <a:avLst/>
          </a:prstGeom>
        </p:spPr>
      </p:pic>
      <p:cxnSp>
        <p:nvCxnSpPr>
          <p:cNvPr id="9" name="Straight Connector 29">
            <a:extLst>
              <a:ext uri="{FF2B5EF4-FFF2-40B4-BE49-F238E27FC236}">
                <a16:creationId xmlns:a16="http://schemas.microsoft.com/office/drawing/2014/main" id="{7A538AB7-3217-C248-8892-F3626FEEC001}"/>
              </a:ext>
            </a:extLst>
          </p:cNvPr>
          <p:cNvCxnSpPr>
            <a:cxnSpLocks noChangeShapeType="1"/>
          </p:cNvCxnSpPr>
          <p:nvPr userDrawn="1"/>
        </p:nvCxnSpPr>
        <p:spPr bwMode="auto">
          <a:xfrm>
            <a:off x="38404800" y="8134643"/>
            <a:ext cx="0" cy="24174157"/>
          </a:xfrm>
          <a:prstGeom prst="line">
            <a:avLst/>
          </a:prstGeom>
          <a:noFill/>
          <a:ln w="82550" algn="ctr">
            <a:solidFill>
              <a:srgbClr val="004987"/>
            </a:solidFill>
            <a:round/>
            <a:headEnd/>
            <a:tailEnd/>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cxnSp>
        <p:nvCxnSpPr>
          <p:cNvPr id="11" name="Straight Connector 29"/>
          <p:cNvCxnSpPr>
            <a:cxnSpLocks noChangeShapeType="1"/>
          </p:cNvCxnSpPr>
          <p:nvPr userDrawn="1"/>
        </p:nvCxnSpPr>
        <p:spPr bwMode="auto">
          <a:xfrm>
            <a:off x="12804564" y="6400800"/>
            <a:ext cx="0" cy="25603200"/>
          </a:xfrm>
          <a:prstGeom prst="line">
            <a:avLst/>
          </a:prstGeom>
          <a:noFill/>
          <a:ln w="38100" algn="ctr">
            <a:solidFill>
              <a:srgbClr val="DCAA00"/>
            </a:solidFill>
            <a:round/>
            <a:headEnd/>
            <a:tailEnd/>
          </a:ln>
        </p:spPr>
      </p:cxnSp>
      <p:cxnSp>
        <p:nvCxnSpPr>
          <p:cNvPr id="9" name="Straight Connector 29">
            <a:extLst>
              <a:ext uri="{FF2B5EF4-FFF2-40B4-BE49-F238E27FC236}">
                <a16:creationId xmlns:a16="http://schemas.microsoft.com/office/drawing/2014/main" id="{7A538AB7-3217-C248-8892-F3626FEEC001}"/>
              </a:ext>
            </a:extLst>
          </p:cNvPr>
          <p:cNvCxnSpPr>
            <a:cxnSpLocks noChangeShapeType="1"/>
          </p:cNvCxnSpPr>
          <p:nvPr userDrawn="1"/>
        </p:nvCxnSpPr>
        <p:spPr bwMode="auto">
          <a:xfrm>
            <a:off x="38404800" y="6400800"/>
            <a:ext cx="0" cy="25603200"/>
          </a:xfrm>
          <a:prstGeom prst="line">
            <a:avLst/>
          </a:prstGeom>
          <a:noFill/>
          <a:ln w="38100" algn="ctr">
            <a:solidFill>
              <a:srgbClr val="DCAA00"/>
            </a:solidFill>
            <a:round/>
            <a:headEnd/>
            <a:tailEnd/>
          </a:ln>
        </p:spPr>
      </p:cxnSp>
      <p:sp>
        <p:nvSpPr>
          <p:cNvPr id="6" name="Rectangle 5">
            <a:extLst>
              <a:ext uri="{FF2B5EF4-FFF2-40B4-BE49-F238E27FC236}">
                <a16:creationId xmlns:a16="http://schemas.microsoft.com/office/drawing/2014/main" id="{C98552FB-C237-C549-BDAF-06D2B5A81F0B}"/>
              </a:ext>
            </a:extLst>
          </p:cNvPr>
          <p:cNvSpPr/>
          <p:nvPr userDrawn="1"/>
        </p:nvSpPr>
        <p:spPr bwMode="auto">
          <a:xfrm>
            <a:off x="0" y="0"/>
            <a:ext cx="51206400" cy="895058"/>
          </a:xfrm>
          <a:prstGeom prst="rect">
            <a:avLst/>
          </a:prstGeom>
          <a:solidFill>
            <a:srgbClr val="004987"/>
          </a:solidFill>
          <a:ln w="9525" cap="flat" cmpd="sng" algn="ctr">
            <a:noFill/>
            <a:prstDash val="solid"/>
            <a:round/>
            <a:headEnd type="none" w="med" len="med"/>
            <a:tailEnd type="none" w="med" len="med"/>
          </a:ln>
          <a:effectLst/>
        </p:spPr>
        <p:txBody>
          <a:bodyPr vert="horz" wrap="square" lIns="256332" tIns="128168" rIns="256332" bIns="128168" numCol="1" rtlCol="0" anchor="t" anchorCtr="0" compatLnSpc="1">
            <a:prstTxWarp prst="textNoShape">
              <a:avLst/>
            </a:prstTxWarp>
          </a:bodyPr>
          <a:lstStyle/>
          <a:p>
            <a:pPr marL="0" marR="0" indent="0" algn="l" defTabSz="3429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Proxima Nova Regular" panose="02000506030000020004" pitchFamily="2" charset="0"/>
            </a:endParaRPr>
          </a:p>
        </p:txBody>
      </p:sp>
      <p:cxnSp>
        <p:nvCxnSpPr>
          <p:cNvPr id="7" name="Straight Connector 6">
            <a:extLst>
              <a:ext uri="{FF2B5EF4-FFF2-40B4-BE49-F238E27FC236}">
                <a16:creationId xmlns:a16="http://schemas.microsoft.com/office/drawing/2014/main" id="{0B948249-0637-F443-B78D-56C2C5A45769}"/>
              </a:ext>
            </a:extLst>
          </p:cNvPr>
          <p:cNvCxnSpPr/>
          <p:nvPr userDrawn="1"/>
        </p:nvCxnSpPr>
        <p:spPr bwMode="auto">
          <a:xfrm>
            <a:off x="0" y="5486400"/>
            <a:ext cx="51206400" cy="0"/>
          </a:xfrm>
          <a:prstGeom prst="line">
            <a:avLst/>
          </a:prstGeom>
          <a:noFill/>
          <a:ln w="38100" cap="flat" cmpd="sng" algn="ctr">
            <a:solidFill>
              <a:srgbClr val="DCAA00"/>
            </a:solidFill>
            <a:prstDash val="solid"/>
            <a:round/>
            <a:headEnd type="none" w="med" len="med"/>
            <a:tailEnd type="none" w="med" len="med"/>
          </a:ln>
          <a:effectLst/>
        </p:spPr>
      </p:cxnSp>
    </p:spTree>
    <p:extLst>
      <p:ext uri="{BB962C8B-B14F-4D97-AF65-F5344CB8AC3E}">
        <p14:creationId xmlns:p14="http://schemas.microsoft.com/office/powerpoint/2010/main" val="244124855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6" r:id="rId1"/>
    <p:sldLayoutId id="2147483667" r:id="rId2"/>
  </p:sldLayoutIdLst>
  <p:txStyles>
    <p:titleStyle>
      <a:lvl1pPr algn="ctr" defTabSz="4910760" rtl="0" eaLnBrk="1" fontAlgn="base" hangingPunct="1">
        <a:lnSpc>
          <a:spcPct val="120000"/>
        </a:lnSpc>
        <a:spcBef>
          <a:spcPct val="0"/>
        </a:spcBef>
        <a:spcAft>
          <a:spcPct val="0"/>
        </a:spcAft>
        <a:defRPr sz="11500" b="1">
          <a:solidFill>
            <a:schemeClr val="tx2"/>
          </a:solidFill>
          <a:latin typeface="+mj-lt"/>
          <a:ea typeface="+mj-ea"/>
          <a:cs typeface="+mj-cs"/>
        </a:defRPr>
      </a:lvl1pPr>
      <a:lvl2pPr algn="ctr" defTabSz="4910760" rtl="0" eaLnBrk="1" fontAlgn="base" hangingPunct="1">
        <a:lnSpc>
          <a:spcPct val="120000"/>
        </a:lnSpc>
        <a:spcBef>
          <a:spcPct val="0"/>
        </a:spcBef>
        <a:spcAft>
          <a:spcPct val="0"/>
        </a:spcAft>
        <a:defRPr sz="11500" b="1">
          <a:solidFill>
            <a:schemeClr val="tx2"/>
          </a:solidFill>
          <a:latin typeface="Arial" charset="0"/>
        </a:defRPr>
      </a:lvl2pPr>
      <a:lvl3pPr algn="ctr" defTabSz="4910760" rtl="0" eaLnBrk="1" fontAlgn="base" hangingPunct="1">
        <a:lnSpc>
          <a:spcPct val="120000"/>
        </a:lnSpc>
        <a:spcBef>
          <a:spcPct val="0"/>
        </a:spcBef>
        <a:spcAft>
          <a:spcPct val="0"/>
        </a:spcAft>
        <a:defRPr sz="11500" b="1">
          <a:solidFill>
            <a:schemeClr val="tx2"/>
          </a:solidFill>
          <a:latin typeface="Arial" charset="0"/>
        </a:defRPr>
      </a:lvl3pPr>
      <a:lvl4pPr algn="ctr" defTabSz="4910760" rtl="0" eaLnBrk="1" fontAlgn="base" hangingPunct="1">
        <a:lnSpc>
          <a:spcPct val="120000"/>
        </a:lnSpc>
        <a:spcBef>
          <a:spcPct val="0"/>
        </a:spcBef>
        <a:spcAft>
          <a:spcPct val="0"/>
        </a:spcAft>
        <a:defRPr sz="11500" b="1">
          <a:solidFill>
            <a:schemeClr val="tx2"/>
          </a:solidFill>
          <a:latin typeface="Arial" charset="0"/>
        </a:defRPr>
      </a:lvl4pPr>
      <a:lvl5pPr algn="ctr" defTabSz="4910760" rtl="0" eaLnBrk="1" fontAlgn="base" hangingPunct="1">
        <a:lnSpc>
          <a:spcPct val="120000"/>
        </a:lnSpc>
        <a:spcBef>
          <a:spcPct val="0"/>
        </a:spcBef>
        <a:spcAft>
          <a:spcPct val="0"/>
        </a:spcAft>
        <a:defRPr sz="11500" b="1">
          <a:solidFill>
            <a:schemeClr val="tx2"/>
          </a:solidFill>
          <a:latin typeface="Arial" charset="0"/>
        </a:defRPr>
      </a:lvl5pPr>
      <a:lvl6pPr marL="876270" algn="ctr" defTabSz="4910760" rtl="0" eaLnBrk="1" fontAlgn="base" hangingPunct="1">
        <a:lnSpc>
          <a:spcPct val="120000"/>
        </a:lnSpc>
        <a:spcBef>
          <a:spcPct val="0"/>
        </a:spcBef>
        <a:spcAft>
          <a:spcPct val="0"/>
        </a:spcAft>
        <a:defRPr sz="11500" b="1">
          <a:solidFill>
            <a:schemeClr val="tx2"/>
          </a:solidFill>
          <a:latin typeface="Arial" charset="0"/>
        </a:defRPr>
      </a:lvl6pPr>
      <a:lvl7pPr marL="1752539" algn="ctr" defTabSz="4910760" rtl="0" eaLnBrk="1" fontAlgn="base" hangingPunct="1">
        <a:lnSpc>
          <a:spcPct val="120000"/>
        </a:lnSpc>
        <a:spcBef>
          <a:spcPct val="0"/>
        </a:spcBef>
        <a:spcAft>
          <a:spcPct val="0"/>
        </a:spcAft>
        <a:defRPr sz="11500" b="1">
          <a:solidFill>
            <a:schemeClr val="tx2"/>
          </a:solidFill>
          <a:latin typeface="Arial" charset="0"/>
        </a:defRPr>
      </a:lvl7pPr>
      <a:lvl8pPr marL="2628809" algn="ctr" defTabSz="4910760" rtl="0" eaLnBrk="1" fontAlgn="base" hangingPunct="1">
        <a:lnSpc>
          <a:spcPct val="120000"/>
        </a:lnSpc>
        <a:spcBef>
          <a:spcPct val="0"/>
        </a:spcBef>
        <a:spcAft>
          <a:spcPct val="0"/>
        </a:spcAft>
        <a:defRPr sz="11500" b="1">
          <a:solidFill>
            <a:schemeClr val="tx2"/>
          </a:solidFill>
          <a:latin typeface="Arial" charset="0"/>
        </a:defRPr>
      </a:lvl8pPr>
      <a:lvl9pPr marL="3505078" algn="ctr" defTabSz="4910760" rtl="0" eaLnBrk="1" fontAlgn="base" hangingPunct="1">
        <a:lnSpc>
          <a:spcPct val="120000"/>
        </a:lnSpc>
        <a:spcBef>
          <a:spcPct val="0"/>
        </a:spcBef>
        <a:spcAft>
          <a:spcPct val="0"/>
        </a:spcAft>
        <a:defRPr sz="11500" b="1">
          <a:solidFill>
            <a:schemeClr val="tx2"/>
          </a:solidFill>
          <a:latin typeface="Arial" charset="0"/>
        </a:defRPr>
      </a:lvl9pPr>
    </p:titleStyle>
    <p:bodyStyle>
      <a:lvl1pPr marL="438135" indent="-438135" algn="l" defTabSz="4910760" rtl="0" eaLnBrk="1" fontAlgn="base" hangingPunct="1">
        <a:lnSpc>
          <a:spcPct val="110000"/>
        </a:lnSpc>
        <a:spcBef>
          <a:spcPct val="20000"/>
        </a:spcBef>
        <a:spcAft>
          <a:spcPct val="0"/>
        </a:spcAft>
        <a:buClr>
          <a:srgbClr val="660066"/>
        </a:buClr>
        <a:tabLst>
          <a:tab pos="438135" algn="l"/>
        </a:tabLst>
        <a:defRPr sz="4600">
          <a:solidFill>
            <a:schemeClr val="tx1"/>
          </a:solidFill>
          <a:latin typeface="+mn-lt"/>
          <a:ea typeface="+mn-ea"/>
          <a:cs typeface="+mn-cs"/>
        </a:defRPr>
      </a:lvl1pPr>
      <a:lvl2pPr marL="1095337" indent="-438135" algn="l" defTabSz="4910760" rtl="0" eaLnBrk="1" fontAlgn="base" hangingPunct="1">
        <a:lnSpc>
          <a:spcPct val="110000"/>
        </a:lnSpc>
        <a:spcBef>
          <a:spcPct val="20000"/>
        </a:spcBef>
        <a:spcAft>
          <a:spcPct val="0"/>
        </a:spcAft>
        <a:buClr>
          <a:srgbClr val="660066"/>
        </a:buClr>
        <a:buFont typeface="Times"/>
        <a:buChar char="•"/>
        <a:tabLst>
          <a:tab pos="438135" algn="l"/>
        </a:tabLst>
        <a:defRPr sz="4600">
          <a:solidFill>
            <a:schemeClr val="tx1"/>
          </a:solidFill>
          <a:latin typeface="+mn-lt"/>
          <a:ea typeface="ＭＳ Ｐゴシック" charset="-128"/>
          <a:cs typeface="ＭＳ Ｐゴシック"/>
        </a:defRPr>
      </a:lvl2pPr>
      <a:lvl3pPr marL="2190674" indent="-438135" algn="l" defTabSz="4910760" rtl="0" eaLnBrk="1" fontAlgn="base" hangingPunct="1">
        <a:spcBef>
          <a:spcPct val="20000"/>
        </a:spcBef>
        <a:spcAft>
          <a:spcPct val="0"/>
        </a:spcAft>
        <a:buClr>
          <a:srgbClr val="660066"/>
        </a:buClr>
        <a:buFont typeface="Times"/>
        <a:buChar char="•"/>
        <a:tabLst>
          <a:tab pos="438135" algn="l"/>
        </a:tabLst>
        <a:defRPr sz="4600">
          <a:solidFill>
            <a:schemeClr val="tx1"/>
          </a:solidFill>
          <a:latin typeface="+mn-lt"/>
          <a:ea typeface="ＭＳ Ｐゴシック" charset="-128"/>
          <a:cs typeface="ＭＳ Ｐゴシック"/>
        </a:defRPr>
      </a:lvl3pPr>
      <a:lvl4pPr marL="8601438" indent="-1235297" algn="l" defTabSz="4910760" rtl="0" eaLnBrk="1" fontAlgn="base" hangingPunct="1">
        <a:spcBef>
          <a:spcPct val="20000"/>
        </a:spcBef>
        <a:spcAft>
          <a:spcPct val="0"/>
        </a:spcAft>
        <a:buClr>
          <a:srgbClr val="660066"/>
        </a:buClr>
        <a:buFont typeface="Times"/>
        <a:tabLst>
          <a:tab pos="438135" algn="l"/>
        </a:tabLst>
        <a:defRPr sz="4600">
          <a:solidFill>
            <a:schemeClr val="tx1"/>
          </a:solidFill>
          <a:latin typeface="+mn-lt"/>
          <a:ea typeface="ＭＳ Ｐゴシック" charset="-128"/>
          <a:cs typeface="ＭＳ Ｐゴシック"/>
        </a:defRPr>
      </a:lvl4pPr>
      <a:lvl5pPr marL="11053776" indent="-1226170" algn="l" defTabSz="4910760" rtl="0" eaLnBrk="1" fontAlgn="base" hangingPunct="1">
        <a:spcBef>
          <a:spcPct val="20000"/>
        </a:spcBef>
        <a:spcAft>
          <a:spcPct val="0"/>
        </a:spcAft>
        <a:buClr>
          <a:srgbClr val="660066"/>
        </a:buClr>
        <a:buFont typeface="Times"/>
        <a:tabLst>
          <a:tab pos="438135" algn="l"/>
        </a:tabLst>
        <a:defRPr sz="4600">
          <a:solidFill>
            <a:schemeClr val="tx1"/>
          </a:solidFill>
          <a:latin typeface="+mn-lt"/>
          <a:ea typeface="ＭＳ Ｐゴシック" charset="-128"/>
          <a:cs typeface="ＭＳ Ｐゴシック"/>
        </a:defRPr>
      </a:lvl5pPr>
      <a:lvl6pPr marL="11930045" indent="-1226170" algn="l" defTabSz="4910760" rtl="0" eaLnBrk="1" fontAlgn="base" hangingPunct="1">
        <a:spcBef>
          <a:spcPct val="20000"/>
        </a:spcBef>
        <a:spcAft>
          <a:spcPct val="0"/>
        </a:spcAft>
        <a:buClr>
          <a:srgbClr val="660066"/>
        </a:buClr>
        <a:buFont typeface="Times" charset="0"/>
        <a:tabLst>
          <a:tab pos="438135" algn="l"/>
        </a:tabLst>
        <a:defRPr sz="4600">
          <a:solidFill>
            <a:schemeClr val="tx1"/>
          </a:solidFill>
          <a:latin typeface="+mn-lt"/>
          <a:ea typeface="ＭＳ Ｐゴシック" charset="-128"/>
        </a:defRPr>
      </a:lvl6pPr>
      <a:lvl7pPr marL="12806315" indent="-1226170" algn="l" defTabSz="4910760" rtl="0" eaLnBrk="1" fontAlgn="base" hangingPunct="1">
        <a:spcBef>
          <a:spcPct val="20000"/>
        </a:spcBef>
        <a:spcAft>
          <a:spcPct val="0"/>
        </a:spcAft>
        <a:buClr>
          <a:srgbClr val="660066"/>
        </a:buClr>
        <a:buFont typeface="Times" charset="0"/>
        <a:tabLst>
          <a:tab pos="438135" algn="l"/>
        </a:tabLst>
        <a:defRPr sz="4600">
          <a:solidFill>
            <a:schemeClr val="tx1"/>
          </a:solidFill>
          <a:latin typeface="+mn-lt"/>
          <a:ea typeface="ＭＳ Ｐゴシック" charset="-128"/>
        </a:defRPr>
      </a:lvl7pPr>
      <a:lvl8pPr marL="13682584" indent="-1226170" algn="l" defTabSz="4910760" rtl="0" eaLnBrk="1" fontAlgn="base" hangingPunct="1">
        <a:spcBef>
          <a:spcPct val="20000"/>
        </a:spcBef>
        <a:spcAft>
          <a:spcPct val="0"/>
        </a:spcAft>
        <a:buClr>
          <a:srgbClr val="660066"/>
        </a:buClr>
        <a:buFont typeface="Times" charset="0"/>
        <a:tabLst>
          <a:tab pos="438135" algn="l"/>
        </a:tabLst>
        <a:defRPr sz="4600">
          <a:solidFill>
            <a:schemeClr val="tx1"/>
          </a:solidFill>
          <a:latin typeface="+mn-lt"/>
          <a:ea typeface="ＭＳ Ｐゴシック" charset="-128"/>
        </a:defRPr>
      </a:lvl8pPr>
      <a:lvl9pPr marL="14558854" indent="-1226170" algn="l" defTabSz="4910760" rtl="0" eaLnBrk="1" fontAlgn="base" hangingPunct="1">
        <a:spcBef>
          <a:spcPct val="20000"/>
        </a:spcBef>
        <a:spcAft>
          <a:spcPct val="0"/>
        </a:spcAft>
        <a:buClr>
          <a:srgbClr val="660066"/>
        </a:buClr>
        <a:buFont typeface="Times" charset="0"/>
        <a:tabLst>
          <a:tab pos="438135" algn="l"/>
        </a:tabLst>
        <a:defRPr sz="4600">
          <a:solidFill>
            <a:schemeClr val="tx1"/>
          </a:solidFill>
          <a:latin typeface="+mn-lt"/>
          <a:ea typeface="ＭＳ Ｐゴシック" charset="-128"/>
        </a:defRPr>
      </a:lvl9pPr>
    </p:bodyStyle>
    <p:otherStyle>
      <a:defPPr>
        <a:defRPr lang="en-US"/>
      </a:defPPr>
      <a:lvl1pPr marL="0" algn="l" defTabSz="876270" rtl="0" eaLnBrk="1" latinLnBrk="0" hangingPunct="1">
        <a:defRPr sz="3400" kern="1200">
          <a:solidFill>
            <a:schemeClr val="tx1"/>
          </a:solidFill>
          <a:latin typeface="+mn-lt"/>
          <a:ea typeface="+mn-ea"/>
          <a:cs typeface="+mn-cs"/>
        </a:defRPr>
      </a:lvl1pPr>
      <a:lvl2pPr marL="876270" algn="l" defTabSz="876270" rtl="0" eaLnBrk="1" latinLnBrk="0" hangingPunct="1">
        <a:defRPr sz="3400" kern="1200">
          <a:solidFill>
            <a:schemeClr val="tx1"/>
          </a:solidFill>
          <a:latin typeface="+mn-lt"/>
          <a:ea typeface="+mn-ea"/>
          <a:cs typeface="+mn-cs"/>
        </a:defRPr>
      </a:lvl2pPr>
      <a:lvl3pPr marL="1752539" algn="l" defTabSz="876270" rtl="0" eaLnBrk="1" latinLnBrk="0" hangingPunct="1">
        <a:defRPr sz="3400" kern="1200">
          <a:solidFill>
            <a:schemeClr val="tx1"/>
          </a:solidFill>
          <a:latin typeface="+mn-lt"/>
          <a:ea typeface="+mn-ea"/>
          <a:cs typeface="+mn-cs"/>
        </a:defRPr>
      </a:lvl3pPr>
      <a:lvl4pPr marL="2628809" algn="l" defTabSz="876270" rtl="0" eaLnBrk="1" latinLnBrk="0" hangingPunct="1">
        <a:defRPr sz="3400" kern="1200">
          <a:solidFill>
            <a:schemeClr val="tx1"/>
          </a:solidFill>
          <a:latin typeface="+mn-lt"/>
          <a:ea typeface="+mn-ea"/>
          <a:cs typeface="+mn-cs"/>
        </a:defRPr>
      </a:lvl4pPr>
      <a:lvl5pPr marL="3505078" algn="l" defTabSz="876270" rtl="0" eaLnBrk="1" latinLnBrk="0" hangingPunct="1">
        <a:defRPr sz="3400" kern="1200">
          <a:solidFill>
            <a:schemeClr val="tx1"/>
          </a:solidFill>
          <a:latin typeface="+mn-lt"/>
          <a:ea typeface="+mn-ea"/>
          <a:cs typeface="+mn-cs"/>
        </a:defRPr>
      </a:lvl5pPr>
      <a:lvl6pPr marL="4381348" algn="l" defTabSz="876270" rtl="0" eaLnBrk="1" latinLnBrk="0" hangingPunct="1">
        <a:defRPr sz="3400" kern="1200">
          <a:solidFill>
            <a:schemeClr val="tx1"/>
          </a:solidFill>
          <a:latin typeface="+mn-lt"/>
          <a:ea typeface="+mn-ea"/>
          <a:cs typeface="+mn-cs"/>
        </a:defRPr>
      </a:lvl6pPr>
      <a:lvl7pPr marL="5257617" algn="l" defTabSz="876270" rtl="0" eaLnBrk="1" latinLnBrk="0" hangingPunct="1">
        <a:defRPr sz="3400" kern="1200">
          <a:solidFill>
            <a:schemeClr val="tx1"/>
          </a:solidFill>
          <a:latin typeface="+mn-lt"/>
          <a:ea typeface="+mn-ea"/>
          <a:cs typeface="+mn-cs"/>
        </a:defRPr>
      </a:lvl7pPr>
      <a:lvl8pPr marL="6133887" algn="l" defTabSz="876270" rtl="0" eaLnBrk="1" latinLnBrk="0" hangingPunct="1">
        <a:defRPr sz="3400" kern="1200">
          <a:solidFill>
            <a:schemeClr val="tx1"/>
          </a:solidFill>
          <a:latin typeface="+mn-lt"/>
          <a:ea typeface="+mn-ea"/>
          <a:cs typeface="+mn-cs"/>
        </a:defRPr>
      </a:lvl8pPr>
      <a:lvl9pPr marL="7010156" algn="l" defTabSz="876270" rtl="0" eaLnBrk="1" latinLnBrk="0" hangingPunct="1">
        <a:defRPr sz="3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TextBox 34">
            <a:extLst>
              <a:ext uri="{FF2B5EF4-FFF2-40B4-BE49-F238E27FC236}">
                <a16:creationId xmlns:a16="http://schemas.microsoft.com/office/drawing/2014/main" id="{26E0068C-B4C6-4A2D-AA44-C6698E652C96}"/>
              </a:ext>
            </a:extLst>
          </p:cNvPr>
          <p:cNvSpPr txBox="1"/>
          <p:nvPr/>
        </p:nvSpPr>
        <p:spPr>
          <a:xfrm>
            <a:off x="13716000" y="1342331"/>
            <a:ext cx="24059994" cy="2954655"/>
          </a:xfrm>
          <a:prstGeom prst="rect">
            <a:avLst/>
          </a:prstGeom>
          <a:noFill/>
          <a:effectLst/>
        </p:spPr>
        <p:txBody>
          <a:bodyPr wrap="square" lIns="0" tIns="0" rIns="0" bIns="0" anchor="ctr">
            <a:spAutoFit/>
          </a:bodyPr>
          <a:lstStyle/>
          <a:p>
            <a:pPr algn="ctr" eaLnBrk="0" hangingPunct="0">
              <a:defRPr/>
            </a:pPr>
            <a:r>
              <a:rPr lang="en-US" sz="7200" spc="-383" dirty="0" smtClean="0">
                <a:solidFill>
                  <a:srgbClr val="004987"/>
                </a:solidFill>
                <a:latin typeface="+mj-lt"/>
                <a:ea typeface="Futura Std Light" charset="0"/>
                <a:cs typeface="Arial" panose="020B0604020202020204" pitchFamily="34" charset="0"/>
              </a:rPr>
              <a:t>The use of contrast in CT staging of patients with extremity sarcoma: is it over utilized and unnecessary? </a:t>
            </a:r>
            <a:endParaRPr lang="en-US" sz="7200" spc="-383" dirty="0">
              <a:solidFill>
                <a:srgbClr val="004987"/>
              </a:solidFill>
              <a:latin typeface="+mj-lt"/>
              <a:ea typeface="Futura Std Light" charset="0"/>
              <a:cs typeface="Arial" panose="020B0604020202020204" pitchFamily="34" charset="0"/>
            </a:endParaRPr>
          </a:p>
          <a:p>
            <a:pPr algn="ctr" eaLnBrk="0" hangingPunct="0">
              <a:defRPr/>
            </a:pPr>
            <a:r>
              <a:rPr lang="en-US" sz="4800" dirty="0">
                <a:solidFill>
                  <a:srgbClr val="004987"/>
                </a:solidFill>
                <a:latin typeface="+mj-lt"/>
                <a:ea typeface="Futura Std Light" charset="0"/>
                <a:cs typeface="Arial" panose="020B0604020202020204" pitchFamily="34" charset="0"/>
              </a:rPr>
              <a:t>Department of </a:t>
            </a:r>
            <a:r>
              <a:rPr lang="en-US" sz="4800" dirty="0">
                <a:solidFill>
                  <a:srgbClr val="004987"/>
                </a:solidFill>
                <a:latin typeface="+mj-lt"/>
                <a:ea typeface="Futura Std Light" charset="0"/>
                <a:cs typeface="Arial" panose="020B0604020202020204" pitchFamily="34" charset="0"/>
              </a:rPr>
              <a:t>Orthopaedic</a:t>
            </a:r>
            <a:r>
              <a:rPr lang="en-US" sz="4800" dirty="0">
                <a:solidFill>
                  <a:srgbClr val="004987"/>
                </a:solidFill>
                <a:latin typeface="+mj-lt"/>
                <a:ea typeface="Futura Std Light" charset="0"/>
                <a:cs typeface="Arial" panose="020B0604020202020204" pitchFamily="34" charset="0"/>
              </a:rPr>
              <a:t> Surgery</a:t>
            </a:r>
          </a:p>
        </p:txBody>
      </p:sp>
      <p:sp>
        <p:nvSpPr>
          <p:cNvPr id="36" name="TextBox 16">
            <a:extLst>
              <a:ext uri="{FF2B5EF4-FFF2-40B4-BE49-F238E27FC236}">
                <a16:creationId xmlns:a16="http://schemas.microsoft.com/office/drawing/2014/main" id="{790F6230-B2D5-40F2-A105-85B274F2DC8D}"/>
              </a:ext>
            </a:extLst>
          </p:cNvPr>
          <p:cNvSpPr txBox="1"/>
          <p:nvPr/>
        </p:nvSpPr>
        <p:spPr>
          <a:xfrm>
            <a:off x="39390563" y="1119188"/>
            <a:ext cx="11434837" cy="2462213"/>
          </a:xfrm>
          <a:prstGeom prst="rect">
            <a:avLst/>
          </a:prstGeom>
          <a:noFill/>
          <a:effectLst/>
        </p:spPr>
        <p:txBody>
          <a:bodyPr wrap="square" lIns="0" tIns="0" rIns="0" bIns="0" anchor="b" anchorCtr="0">
            <a:spAutoFit/>
          </a:bodyPr>
          <a:lstStyle>
            <a:defPPr>
              <a:defRPr lang="en-US"/>
            </a:defPPr>
            <a:lvl1pPr algn="l" rtl="0" fontAlgn="base">
              <a:spcBef>
                <a:spcPct val="0"/>
              </a:spcBef>
              <a:spcAft>
                <a:spcPct val="0"/>
              </a:spcAft>
              <a:defRPr sz="2700" kern="1200">
                <a:solidFill>
                  <a:schemeClr val="tx1"/>
                </a:solidFill>
                <a:latin typeface="Arial" pitchFamily="34" charset="0"/>
                <a:ea typeface="+mn-ea"/>
                <a:cs typeface="+mn-cs"/>
              </a:defRPr>
            </a:lvl1pPr>
            <a:lvl2pPr marL="876270" algn="l" rtl="0" fontAlgn="base">
              <a:spcBef>
                <a:spcPct val="0"/>
              </a:spcBef>
              <a:spcAft>
                <a:spcPct val="0"/>
              </a:spcAft>
              <a:defRPr sz="2700" kern="1200">
                <a:solidFill>
                  <a:schemeClr val="tx1"/>
                </a:solidFill>
                <a:latin typeface="Arial" pitchFamily="34" charset="0"/>
                <a:ea typeface="+mn-ea"/>
                <a:cs typeface="+mn-cs"/>
              </a:defRPr>
            </a:lvl2pPr>
            <a:lvl3pPr marL="1752539" algn="l" rtl="0" fontAlgn="base">
              <a:spcBef>
                <a:spcPct val="0"/>
              </a:spcBef>
              <a:spcAft>
                <a:spcPct val="0"/>
              </a:spcAft>
              <a:defRPr sz="2700" kern="1200">
                <a:solidFill>
                  <a:schemeClr val="tx1"/>
                </a:solidFill>
                <a:latin typeface="Arial" pitchFamily="34" charset="0"/>
                <a:ea typeface="+mn-ea"/>
                <a:cs typeface="+mn-cs"/>
              </a:defRPr>
            </a:lvl3pPr>
            <a:lvl4pPr marL="2628809" algn="l" rtl="0" fontAlgn="base">
              <a:spcBef>
                <a:spcPct val="0"/>
              </a:spcBef>
              <a:spcAft>
                <a:spcPct val="0"/>
              </a:spcAft>
              <a:defRPr sz="2700" kern="1200">
                <a:solidFill>
                  <a:schemeClr val="tx1"/>
                </a:solidFill>
                <a:latin typeface="Arial" pitchFamily="34" charset="0"/>
                <a:ea typeface="+mn-ea"/>
                <a:cs typeface="+mn-cs"/>
              </a:defRPr>
            </a:lvl4pPr>
            <a:lvl5pPr marL="3505078" algn="l" rtl="0" fontAlgn="base">
              <a:spcBef>
                <a:spcPct val="0"/>
              </a:spcBef>
              <a:spcAft>
                <a:spcPct val="0"/>
              </a:spcAft>
              <a:defRPr sz="2700" kern="1200">
                <a:solidFill>
                  <a:schemeClr val="tx1"/>
                </a:solidFill>
                <a:latin typeface="Arial" pitchFamily="34" charset="0"/>
                <a:ea typeface="+mn-ea"/>
                <a:cs typeface="+mn-cs"/>
              </a:defRPr>
            </a:lvl5pPr>
            <a:lvl6pPr marL="4381348" algn="l" defTabSz="1752539" rtl="0" eaLnBrk="1" latinLnBrk="0" hangingPunct="1">
              <a:defRPr sz="2700" kern="1200">
                <a:solidFill>
                  <a:schemeClr val="tx1"/>
                </a:solidFill>
                <a:latin typeface="Arial" pitchFamily="34" charset="0"/>
                <a:ea typeface="+mn-ea"/>
                <a:cs typeface="+mn-cs"/>
              </a:defRPr>
            </a:lvl6pPr>
            <a:lvl7pPr marL="5257617" algn="l" defTabSz="1752539" rtl="0" eaLnBrk="1" latinLnBrk="0" hangingPunct="1">
              <a:defRPr sz="2700" kern="1200">
                <a:solidFill>
                  <a:schemeClr val="tx1"/>
                </a:solidFill>
                <a:latin typeface="Arial" pitchFamily="34" charset="0"/>
                <a:ea typeface="+mn-ea"/>
                <a:cs typeface="+mn-cs"/>
              </a:defRPr>
            </a:lvl7pPr>
            <a:lvl8pPr marL="6133887" algn="l" defTabSz="1752539" rtl="0" eaLnBrk="1" latinLnBrk="0" hangingPunct="1">
              <a:defRPr sz="2700" kern="1200">
                <a:solidFill>
                  <a:schemeClr val="tx1"/>
                </a:solidFill>
                <a:latin typeface="Arial" pitchFamily="34" charset="0"/>
                <a:ea typeface="+mn-ea"/>
                <a:cs typeface="+mn-cs"/>
              </a:defRPr>
            </a:lvl8pPr>
            <a:lvl9pPr marL="7010156" algn="l" defTabSz="1752539" rtl="0" eaLnBrk="1" latinLnBrk="0" hangingPunct="1">
              <a:defRPr sz="2700" kern="1200">
                <a:solidFill>
                  <a:schemeClr val="tx1"/>
                </a:solidFill>
                <a:latin typeface="Arial" pitchFamily="34" charset="0"/>
                <a:ea typeface="+mn-ea"/>
                <a:cs typeface="+mn-cs"/>
              </a:defRPr>
            </a:lvl9pPr>
          </a:lstStyle>
          <a:p>
            <a:pPr eaLnBrk="0" hangingPunct="0">
              <a:defRPr/>
            </a:pPr>
            <a:r>
              <a:rPr lang="en-US" sz="4000" dirty="0">
                <a:solidFill>
                  <a:srgbClr val="004987"/>
                </a:solidFill>
                <a:latin typeface="+mj-lt"/>
                <a:cs typeface="Arial" panose="020B0604020202020204" pitchFamily="34" charset="0"/>
              </a:rPr>
              <a:t>Jacob Priester, </a:t>
            </a:r>
            <a:r>
              <a:rPr lang="en-US" sz="4000" dirty="0" smtClean="0">
                <a:solidFill>
                  <a:srgbClr val="004987"/>
                </a:solidFill>
                <a:latin typeface="+mj-lt"/>
                <a:cs typeface="Arial" panose="020B0604020202020204" pitchFamily="34" charset="0"/>
              </a:rPr>
              <a:t>MS4, UCD SOM; </a:t>
            </a:r>
            <a:r>
              <a:rPr lang="en-US" sz="4000" dirty="0">
                <a:solidFill>
                  <a:srgbClr val="004987"/>
                </a:solidFill>
                <a:latin typeface="+mj-lt"/>
                <a:cs typeface="Arial" panose="020B0604020202020204" pitchFamily="34" charset="0"/>
              </a:rPr>
              <a:t>Steven Thorpe, </a:t>
            </a:r>
            <a:r>
              <a:rPr lang="en-US" sz="4000" dirty="0" smtClean="0">
                <a:solidFill>
                  <a:srgbClr val="004987"/>
                </a:solidFill>
                <a:latin typeface="+mj-lt"/>
                <a:cs typeface="Arial" panose="020B0604020202020204" pitchFamily="34" charset="0"/>
              </a:rPr>
              <a:t>MD, PI, Department of </a:t>
            </a:r>
            <a:r>
              <a:rPr lang="en-US" sz="4000" dirty="0" smtClean="0">
                <a:solidFill>
                  <a:srgbClr val="004987"/>
                </a:solidFill>
                <a:latin typeface="+mj-lt"/>
                <a:cs typeface="Arial" panose="020B0604020202020204" pitchFamily="34" charset="0"/>
              </a:rPr>
              <a:t>Orthopaedic</a:t>
            </a:r>
            <a:r>
              <a:rPr lang="en-US" sz="4000" dirty="0" smtClean="0">
                <a:solidFill>
                  <a:srgbClr val="004987"/>
                </a:solidFill>
                <a:latin typeface="+mj-lt"/>
                <a:cs typeface="Arial" panose="020B0604020202020204" pitchFamily="34" charset="0"/>
              </a:rPr>
              <a:t> Surgery; </a:t>
            </a:r>
            <a:r>
              <a:rPr lang="en-US" sz="4000" dirty="0">
                <a:solidFill>
                  <a:srgbClr val="004987"/>
                </a:solidFill>
                <a:latin typeface="+mj-lt"/>
                <a:cs typeface="Arial" panose="020B0604020202020204" pitchFamily="34" charset="0"/>
              </a:rPr>
              <a:t>Cyrus </a:t>
            </a:r>
            <a:r>
              <a:rPr lang="en-US" sz="4000" dirty="0">
                <a:solidFill>
                  <a:srgbClr val="004987"/>
                </a:solidFill>
                <a:latin typeface="+mj-lt"/>
                <a:cs typeface="Arial" panose="020B0604020202020204" pitchFamily="34" charset="0"/>
              </a:rPr>
              <a:t>Bateni</a:t>
            </a:r>
            <a:r>
              <a:rPr lang="en-US" sz="4000" dirty="0">
                <a:solidFill>
                  <a:srgbClr val="004987"/>
                </a:solidFill>
                <a:latin typeface="+mj-lt"/>
                <a:cs typeface="Arial" panose="020B0604020202020204" pitchFamily="34" charset="0"/>
              </a:rPr>
              <a:t>, </a:t>
            </a:r>
            <a:r>
              <a:rPr lang="en-US" sz="4000" dirty="0" smtClean="0">
                <a:solidFill>
                  <a:srgbClr val="004987"/>
                </a:solidFill>
                <a:latin typeface="+mj-lt"/>
                <a:cs typeface="Arial" panose="020B0604020202020204" pitchFamily="34" charset="0"/>
              </a:rPr>
              <a:t>MD, Department of MSK Radiology; </a:t>
            </a:r>
            <a:r>
              <a:rPr lang="en-US" sz="4000" dirty="0">
                <a:solidFill>
                  <a:srgbClr val="004987"/>
                </a:solidFill>
                <a:latin typeface="+mj-lt"/>
                <a:cs typeface="Arial" panose="020B0604020202020204" pitchFamily="34" charset="0"/>
              </a:rPr>
              <a:t>Justin Choi, </a:t>
            </a:r>
            <a:r>
              <a:rPr lang="en-US" sz="4000" dirty="0" smtClean="0">
                <a:solidFill>
                  <a:srgbClr val="004987"/>
                </a:solidFill>
                <a:latin typeface="+mj-lt"/>
                <a:cs typeface="Arial" panose="020B0604020202020204" pitchFamily="34" charset="0"/>
              </a:rPr>
              <a:t>MS1, UCD SOM</a:t>
            </a:r>
            <a:endParaRPr lang="en-US" sz="4000" dirty="0">
              <a:solidFill>
                <a:srgbClr val="004987"/>
              </a:solidFill>
              <a:latin typeface="+mj-lt"/>
              <a:cs typeface="Arial" panose="020B0604020202020204" pitchFamily="34" charset="0"/>
            </a:endParaRPr>
          </a:p>
        </p:txBody>
      </p:sp>
      <p:sp>
        <p:nvSpPr>
          <p:cNvPr id="37" name="Text Box 191">
            <a:extLst>
              <a:ext uri="{FF2B5EF4-FFF2-40B4-BE49-F238E27FC236}">
                <a16:creationId xmlns:a16="http://schemas.microsoft.com/office/drawing/2014/main" id="{BAD566D2-7CFC-4395-8C74-F90BB3FB02C9}"/>
              </a:ext>
            </a:extLst>
          </p:cNvPr>
          <p:cNvSpPr txBox="1">
            <a:spLocks noChangeArrowheads="1"/>
          </p:cNvSpPr>
          <p:nvPr/>
        </p:nvSpPr>
        <p:spPr bwMode="auto">
          <a:xfrm>
            <a:off x="995680" y="6172200"/>
            <a:ext cx="11123085" cy="1135688"/>
          </a:xfrm>
          <a:prstGeom prst="rect">
            <a:avLst/>
          </a:prstGeom>
          <a:solidFill>
            <a:schemeClr val="bg1"/>
          </a:solidFill>
          <a:ln w="9525">
            <a:noFill/>
            <a:miter lim="800000"/>
            <a:headEnd/>
            <a:tailEnd/>
          </a:ln>
          <a:effectLst/>
        </p:spPr>
        <p:txBody>
          <a:bodyPr wrap="square" lIns="175254" tIns="87627" rIns="175254" bIns="122678">
            <a:spAutoFit/>
          </a:bodyPr>
          <a:lstStyle/>
          <a:p>
            <a:pPr eaLnBrk="0" hangingPunct="0">
              <a:spcBef>
                <a:spcPct val="50000"/>
              </a:spcBef>
              <a:tabLst>
                <a:tab pos="876270" algn="l"/>
              </a:tabLst>
              <a:defRPr/>
            </a:pPr>
            <a:r>
              <a:rPr lang="en-US" sz="6000" b="1" spc="100" dirty="0">
                <a:solidFill>
                  <a:srgbClr val="DCAA00"/>
                </a:solidFill>
                <a:latin typeface="+mj-lt"/>
                <a:ea typeface="Futura Std Book" charset="0"/>
                <a:cs typeface="Arial" panose="020B0604020202020204" pitchFamily="34" charset="0"/>
              </a:rPr>
              <a:t>Introduction</a:t>
            </a:r>
          </a:p>
        </p:txBody>
      </p:sp>
      <p:sp>
        <p:nvSpPr>
          <p:cNvPr id="38" name="TextBox 46">
            <a:extLst>
              <a:ext uri="{FF2B5EF4-FFF2-40B4-BE49-F238E27FC236}">
                <a16:creationId xmlns:a16="http://schemas.microsoft.com/office/drawing/2014/main" id="{84FACD36-7D72-4428-9A38-E5D563CE9370}"/>
              </a:ext>
            </a:extLst>
          </p:cNvPr>
          <p:cNvSpPr txBox="1">
            <a:spLocks noChangeArrowheads="1"/>
          </p:cNvSpPr>
          <p:nvPr/>
        </p:nvSpPr>
        <p:spPr bwMode="auto">
          <a:xfrm>
            <a:off x="457200" y="7406845"/>
            <a:ext cx="12115800" cy="10118148"/>
          </a:xfrm>
          <a:prstGeom prst="rect">
            <a:avLst/>
          </a:prstGeom>
          <a:noFill/>
          <a:ln w="9525">
            <a:noFill/>
            <a:miter lim="800000"/>
            <a:headEnd/>
            <a:tailEnd/>
          </a:ln>
        </p:spPr>
        <p:txBody>
          <a:bodyPr wrap="square" lIns="175254" tIns="87627" rIns="175254" bIns="87627">
            <a:spAutoFit/>
          </a:bodyPr>
          <a:lstStyle/>
          <a:p>
            <a:pPr eaLnBrk="0" hangingPunct="0"/>
            <a:r>
              <a:rPr lang="en-US" sz="3800" u="sng" dirty="0">
                <a:latin typeface="Proxima Nova Regular"/>
                <a:ea typeface="Futura Std Book" charset="0"/>
                <a:cs typeface="Arial" panose="020B0604020202020204" pitchFamily="34" charset="0"/>
              </a:rPr>
              <a:t>Background</a:t>
            </a:r>
            <a:r>
              <a:rPr lang="en-US" sz="3800" dirty="0">
                <a:latin typeface="Proxima Nova Regular"/>
                <a:ea typeface="Futura Std Book" charset="0"/>
                <a:cs typeface="Arial" panose="020B0604020202020204" pitchFamily="34" charset="0"/>
              </a:rPr>
              <a:t>: </a:t>
            </a:r>
          </a:p>
          <a:p>
            <a:pPr marL="571500" indent="-571500" eaLnBrk="0" hangingPunct="0">
              <a:buFont typeface="Arial" panose="020B0604020202020204" pitchFamily="34" charset="0"/>
              <a:buChar char="•"/>
            </a:pPr>
            <a:r>
              <a:rPr lang="en-US" sz="3800" dirty="0" smtClean="0">
                <a:latin typeface="Proxima Nova Regular"/>
                <a:ea typeface="Futura Std Book" charset="0"/>
                <a:cs typeface="Arial" panose="020B0604020202020204" pitchFamily="34" charset="0"/>
              </a:rPr>
              <a:t>Lungs are the most common site of metastasis for bone/soft tissue sarcoma. </a:t>
            </a:r>
          </a:p>
          <a:p>
            <a:pPr marL="571500" indent="-571500" eaLnBrk="0" hangingPunct="0">
              <a:buFont typeface="Arial" panose="020B0604020202020204" pitchFamily="34" charset="0"/>
              <a:buChar char="•"/>
            </a:pPr>
            <a:r>
              <a:rPr lang="en-US" sz="3800" dirty="0" smtClean="0">
                <a:latin typeface="Proxima Nova Regular"/>
                <a:ea typeface="Futura Std Book" charset="0"/>
                <a:cs typeface="Arial" panose="020B0604020202020204" pitchFamily="34" charset="0"/>
              </a:rPr>
              <a:t>Regular </a:t>
            </a:r>
            <a:r>
              <a:rPr lang="en-US" sz="3800" dirty="0">
                <a:latin typeface="Proxima Nova Regular"/>
                <a:ea typeface="Futura Std Book" charset="0"/>
                <a:cs typeface="Arial" panose="020B0604020202020204" pitchFamily="34" charset="0"/>
              </a:rPr>
              <a:t>lung metastasis staging studies are standard.</a:t>
            </a:r>
          </a:p>
          <a:p>
            <a:pPr marL="571500" indent="-571500" eaLnBrk="0" hangingPunct="0">
              <a:buFont typeface="Arial" panose="020B0604020202020204" pitchFamily="34" charset="0"/>
              <a:buChar char="•"/>
            </a:pPr>
            <a:r>
              <a:rPr lang="en-US" sz="3800" dirty="0">
                <a:latin typeface="Proxima Nova Regular"/>
                <a:ea typeface="Futura Std Book" charset="0"/>
                <a:cs typeface="Arial" panose="020B0604020202020204" pitchFamily="34" charset="0"/>
              </a:rPr>
              <a:t>American College of Radiology (ACR) recommends CT without contrast for staging since 2015. </a:t>
            </a:r>
          </a:p>
          <a:p>
            <a:pPr eaLnBrk="0" hangingPunct="0"/>
            <a:r>
              <a:rPr lang="en-US" sz="3800" u="sng" dirty="0">
                <a:latin typeface="Proxima Nova Regular"/>
                <a:ea typeface="Futura Std Book" charset="0"/>
                <a:cs typeface="Arial" panose="020B0604020202020204" pitchFamily="34" charset="0"/>
              </a:rPr>
              <a:t>Identified Quality Improvement Issue:</a:t>
            </a:r>
          </a:p>
          <a:p>
            <a:pPr marL="571500" indent="-571500" eaLnBrk="0" hangingPunct="0">
              <a:buFont typeface="Arial" panose="020B0604020202020204" pitchFamily="34" charset="0"/>
              <a:buChar char="•"/>
            </a:pPr>
            <a:r>
              <a:rPr lang="en-US" sz="3800" dirty="0">
                <a:latin typeface="Proxima Nova Regular"/>
                <a:ea typeface="Futura Std Book" charset="0"/>
                <a:cs typeface="Arial" panose="020B0604020202020204" pitchFamily="34" charset="0"/>
              </a:rPr>
              <a:t>At UC Davis there is a tendency to perform CT of the chest with contrast for routine staging. </a:t>
            </a:r>
          </a:p>
          <a:p>
            <a:pPr marL="571500" indent="-571500" eaLnBrk="0" hangingPunct="0">
              <a:buFont typeface="Arial" panose="020B0604020202020204" pitchFamily="34" charset="0"/>
              <a:buChar char="•"/>
            </a:pPr>
            <a:r>
              <a:rPr lang="en-US" sz="3800" dirty="0">
                <a:latin typeface="Proxima Nova Regular"/>
                <a:ea typeface="Futura Std Book" charset="0"/>
                <a:cs typeface="Arial" panose="020B0604020202020204" pitchFamily="34" charset="0"/>
              </a:rPr>
              <a:t>It is suspected that CTs ordered without contrast are replaced with contrast studies. </a:t>
            </a:r>
          </a:p>
          <a:p>
            <a:pPr marL="571500" indent="-571500" eaLnBrk="0" hangingPunct="0">
              <a:buFont typeface="Arial" panose="020B0604020202020204" pitchFamily="34" charset="0"/>
              <a:buChar char="•"/>
            </a:pPr>
            <a:r>
              <a:rPr lang="en-US" sz="3800" dirty="0">
                <a:latin typeface="Proxima Nova Regular"/>
                <a:ea typeface="Futura Std Book" charset="0"/>
                <a:cs typeface="Arial" panose="020B0604020202020204" pitchFamily="34" charset="0"/>
              </a:rPr>
              <a:t>The exact frequency of ordering CT of the chest with contrast is unknown. </a:t>
            </a:r>
          </a:p>
          <a:p>
            <a:pPr eaLnBrk="0" hangingPunct="0"/>
            <a:r>
              <a:rPr lang="en-US" sz="3800" u="sng" dirty="0">
                <a:latin typeface="Proxima Nova Regular"/>
                <a:ea typeface="Futura Std Book" charset="0"/>
                <a:cs typeface="Arial" panose="020B0604020202020204" pitchFamily="34" charset="0"/>
              </a:rPr>
              <a:t>Institutional Effect:</a:t>
            </a:r>
          </a:p>
          <a:p>
            <a:pPr marL="571500" indent="-571500" eaLnBrk="0" hangingPunct="0">
              <a:buFont typeface="Arial" panose="020B0604020202020204" pitchFamily="34" charset="0"/>
              <a:buChar char="•"/>
            </a:pPr>
            <a:r>
              <a:rPr lang="en-US" sz="3800" dirty="0">
                <a:latin typeface="Proxima Nova Regular"/>
                <a:ea typeface="Futura Std Book" charset="0"/>
                <a:cs typeface="Arial" panose="020B0604020202020204" pitchFamily="34" charset="0"/>
              </a:rPr>
              <a:t>There is unnecessary cost and procedure to both the patient and hospital.</a:t>
            </a:r>
            <a:endParaRPr lang="en-US" sz="3800" dirty="0">
              <a:latin typeface="Proxima Nova Regular"/>
              <a:ea typeface="Futura Std Book" charset="0"/>
              <a:cs typeface="Arial" panose="020B0604020202020204" pitchFamily="34" charset="0"/>
            </a:endParaRPr>
          </a:p>
        </p:txBody>
      </p:sp>
      <p:sp>
        <p:nvSpPr>
          <p:cNvPr id="40" name="TextBox 46">
            <a:extLst>
              <a:ext uri="{FF2B5EF4-FFF2-40B4-BE49-F238E27FC236}">
                <a16:creationId xmlns:a16="http://schemas.microsoft.com/office/drawing/2014/main" id="{F3B59EED-A87F-4D0D-B7F8-50096698A85D}"/>
              </a:ext>
            </a:extLst>
          </p:cNvPr>
          <p:cNvSpPr txBox="1">
            <a:spLocks noChangeArrowheads="1"/>
          </p:cNvSpPr>
          <p:nvPr/>
        </p:nvSpPr>
        <p:spPr bwMode="auto">
          <a:xfrm>
            <a:off x="457200" y="23346298"/>
            <a:ext cx="12115134" cy="9533373"/>
          </a:xfrm>
          <a:prstGeom prst="rect">
            <a:avLst/>
          </a:prstGeom>
          <a:noFill/>
          <a:ln w="9525">
            <a:noFill/>
            <a:miter lim="800000"/>
            <a:headEnd/>
            <a:tailEnd/>
          </a:ln>
        </p:spPr>
        <p:txBody>
          <a:bodyPr wrap="square" lIns="175254" tIns="87627" rIns="175254" bIns="87627">
            <a:spAutoFit/>
          </a:bodyPr>
          <a:lstStyle/>
          <a:p>
            <a:pPr marL="571500" indent="-571500" eaLnBrk="0" hangingPunct="0">
              <a:buFont typeface="Arial" panose="020B0604020202020204" pitchFamily="34" charset="0"/>
              <a:buChar char="•"/>
            </a:pPr>
            <a:r>
              <a:rPr lang="en-US" sz="3800" dirty="0">
                <a:latin typeface="+mj-lt"/>
                <a:ea typeface="Futura Std Book" charset="0"/>
                <a:cs typeface="Arial" panose="020B0604020202020204" pitchFamily="34" charset="0"/>
              </a:rPr>
              <a:t>Retrospective chart review of 366 sarcoma patients.</a:t>
            </a:r>
          </a:p>
          <a:p>
            <a:pPr marL="571500" indent="-571500" eaLnBrk="0" hangingPunct="0">
              <a:buFont typeface="Arial" panose="020B0604020202020204" pitchFamily="34" charset="0"/>
              <a:buChar char="•"/>
            </a:pPr>
            <a:r>
              <a:rPr lang="en-US" sz="3800" dirty="0">
                <a:latin typeface="+mj-lt"/>
                <a:ea typeface="Futura Std Book" charset="0"/>
                <a:cs typeface="Arial" panose="020B0604020202020204" pitchFamily="34" charset="0"/>
              </a:rPr>
              <a:t>Compared CT ordering yearly &amp; among specialists</a:t>
            </a:r>
            <a:r>
              <a:rPr lang="en-US" sz="3800" dirty="0" smtClean="0">
                <a:latin typeface="+mj-lt"/>
                <a:ea typeface="Futura Std Book" charset="0"/>
                <a:cs typeface="Arial" panose="020B0604020202020204" pitchFamily="34" charset="0"/>
              </a:rPr>
              <a:t>.</a:t>
            </a:r>
          </a:p>
          <a:p>
            <a:pPr marL="571500" indent="-571500" eaLnBrk="0" hangingPunct="0">
              <a:buFont typeface="Arial" panose="020B0604020202020204" pitchFamily="34" charset="0"/>
              <a:buChar char="•"/>
            </a:pPr>
            <a:r>
              <a:rPr lang="en-US" sz="3800" dirty="0" smtClean="0">
                <a:latin typeface="+mj-lt"/>
                <a:ea typeface="Futura Std Book" charset="0"/>
                <a:cs typeface="Arial" panose="020B0604020202020204" pitchFamily="34" charset="0"/>
              </a:rPr>
              <a:t>Compared diagnoses of &lt;5mm nodules between modalities.  </a:t>
            </a:r>
            <a:endParaRPr lang="en-US" sz="3800" dirty="0">
              <a:latin typeface="+mj-lt"/>
              <a:ea typeface="Futura Std Book" charset="0"/>
              <a:cs typeface="Arial" panose="020B0604020202020204" pitchFamily="34" charset="0"/>
            </a:endParaRPr>
          </a:p>
          <a:p>
            <a:pPr marL="571500" indent="-571500" eaLnBrk="0" hangingPunct="0">
              <a:buFont typeface="Arial" panose="020B0604020202020204" pitchFamily="34" charset="0"/>
              <a:buChar char="•"/>
            </a:pPr>
            <a:r>
              <a:rPr lang="en-US" sz="3800" dirty="0">
                <a:latin typeface="+mj-lt"/>
                <a:ea typeface="Futura Std Book" charset="0"/>
                <a:cs typeface="Arial" panose="020B0604020202020204" pitchFamily="34" charset="0"/>
              </a:rPr>
              <a:t>Analyzed cost between CT modalities. </a:t>
            </a:r>
          </a:p>
          <a:p>
            <a:pPr eaLnBrk="0" hangingPunct="0"/>
            <a:r>
              <a:rPr lang="en-US" sz="3800" u="sng" dirty="0">
                <a:latin typeface="+mj-lt"/>
                <a:ea typeface="Futura Std Book" charset="0"/>
                <a:cs typeface="Arial" panose="020B0604020202020204" pitchFamily="34" charset="0"/>
              </a:rPr>
              <a:t>Inclusion Criteria:</a:t>
            </a:r>
          </a:p>
          <a:p>
            <a:pPr marL="571500" indent="-571500" eaLnBrk="0" hangingPunct="0">
              <a:buFont typeface="Arial" panose="020B0604020202020204" pitchFamily="34" charset="0"/>
              <a:buChar char="•"/>
            </a:pPr>
            <a:r>
              <a:rPr lang="en-US" sz="3800" dirty="0">
                <a:latin typeface="+mj-lt"/>
                <a:ea typeface="Futura Std Book" charset="0"/>
                <a:cs typeface="Arial" panose="020B0604020202020204" pitchFamily="34" charset="0"/>
              </a:rPr>
              <a:t>Diagnosis of extremity bone/soft tissue sarcoma.</a:t>
            </a:r>
          </a:p>
          <a:p>
            <a:pPr marL="571500" indent="-571500" eaLnBrk="0" hangingPunct="0">
              <a:buFont typeface="Arial" panose="020B0604020202020204" pitchFamily="34" charset="0"/>
              <a:buChar char="•"/>
            </a:pPr>
            <a:r>
              <a:rPr lang="en-US" sz="3800" dirty="0">
                <a:latin typeface="+mj-lt"/>
                <a:ea typeface="Futura Std Book" charset="0"/>
                <a:cs typeface="Arial" panose="020B0604020202020204" pitchFamily="34" charset="0"/>
              </a:rPr>
              <a:t>Must have undergone CT for staging/surveillance.</a:t>
            </a:r>
          </a:p>
          <a:p>
            <a:pPr marL="571500" indent="-571500" eaLnBrk="0" hangingPunct="0">
              <a:buFont typeface="Arial" panose="020B0604020202020204" pitchFamily="34" charset="0"/>
              <a:buChar char="•"/>
            </a:pPr>
            <a:r>
              <a:rPr lang="en-US" sz="3800" dirty="0">
                <a:latin typeface="+mj-lt"/>
                <a:ea typeface="Futura Std Book" charset="0"/>
                <a:cs typeface="Arial" panose="020B0604020202020204" pitchFamily="34" charset="0"/>
              </a:rPr>
              <a:t>No restriction to length of follow-up or age.</a:t>
            </a:r>
          </a:p>
          <a:p>
            <a:pPr eaLnBrk="0" hangingPunct="0"/>
            <a:r>
              <a:rPr lang="en-US" sz="3800" u="sng" dirty="0">
                <a:latin typeface="+mj-lt"/>
                <a:ea typeface="Futura Std Book" charset="0"/>
                <a:cs typeface="Arial" panose="020B0604020202020204" pitchFamily="34" charset="0"/>
              </a:rPr>
              <a:t>Exclusion Criteria:</a:t>
            </a:r>
          </a:p>
          <a:p>
            <a:pPr marL="571500" indent="-571500" eaLnBrk="0" hangingPunct="0">
              <a:buFont typeface="Arial" panose="020B0604020202020204" pitchFamily="34" charset="0"/>
              <a:buChar char="•"/>
            </a:pPr>
            <a:r>
              <a:rPr lang="en-US" sz="3800" dirty="0">
                <a:latin typeface="+mj-lt"/>
                <a:ea typeface="Futura Std Book" charset="0"/>
                <a:cs typeface="Arial" panose="020B0604020202020204" pitchFamily="34" charset="0"/>
              </a:rPr>
              <a:t>CT imaging completed outside UC Davis.</a:t>
            </a:r>
          </a:p>
          <a:p>
            <a:pPr marL="571500" indent="-571500" eaLnBrk="0" hangingPunct="0">
              <a:buFont typeface="Arial" panose="020B0604020202020204" pitchFamily="34" charset="0"/>
              <a:buChar char="•"/>
            </a:pPr>
            <a:r>
              <a:rPr lang="en-US" sz="3800" dirty="0">
                <a:latin typeface="+mj-lt"/>
                <a:ea typeface="Futura Std Book" charset="0"/>
                <a:cs typeface="Arial" panose="020B0604020202020204" pitchFamily="34" charset="0"/>
              </a:rPr>
              <a:t>Exams that include CT of the Abdomen/Pelvis.</a:t>
            </a:r>
          </a:p>
          <a:p>
            <a:pPr marL="571500" indent="-571500" eaLnBrk="0" hangingPunct="0">
              <a:buFont typeface="Arial" panose="020B0604020202020204" pitchFamily="34" charset="0"/>
              <a:buChar char="•"/>
            </a:pPr>
            <a:r>
              <a:rPr lang="en-US" sz="3800" dirty="0" err="1">
                <a:latin typeface="+mj-lt"/>
                <a:ea typeface="Futura Std Book" charset="0"/>
                <a:cs typeface="Arial" panose="020B0604020202020204" pitchFamily="34" charset="0"/>
              </a:rPr>
              <a:t>Myxoid</a:t>
            </a:r>
            <a:r>
              <a:rPr lang="en-US" sz="3800" dirty="0">
                <a:latin typeface="+mj-lt"/>
                <a:ea typeface="Futura Std Book" charset="0"/>
                <a:cs typeface="Arial" panose="020B0604020202020204" pitchFamily="34" charset="0"/>
              </a:rPr>
              <a:t> </a:t>
            </a:r>
            <a:r>
              <a:rPr lang="en-US" sz="3800" dirty="0" err="1">
                <a:latin typeface="+mj-lt"/>
                <a:ea typeface="Futura Std Book" charset="0"/>
                <a:cs typeface="Arial" panose="020B0604020202020204" pitchFamily="34" charset="0"/>
              </a:rPr>
              <a:t>liposarcoma</a:t>
            </a:r>
            <a:r>
              <a:rPr lang="en-US" sz="3800" dirty="0">
                <a:latin typeface="+mj-lt"/>
                <a:ea typeface="Futura Std Book" charset="0"/>
                <a:cs typeface="Arial" panose="020B0604020202020204" pitchFamily="34" charset="0"/>
              </a:rPr>
              <a:t>/atypical </a:t>
            </a:r>
            <a:r>
              <a:rPr lang="en-US" sz="3800" dirty="0" err="1">
                <a:latin typeface="+mj-lt"/>
                <a:ea typeface="Futura Std Book" charset="0"/>
                <a:cs typeface="Arial" panose="020B0604020202020204" pitchFamily="34" charset="0"/>
              </a:rPr>
              <a:t>lipomatous</a:t>
            </a:r>
            <a:r>
              <a:rPr lang="en-US" sz="3800" dirty="0">
                <a:latin typeface="+mj-lt"/>
                <a:ea typeface="Futura Std Book" charset="0"/>
                <a:cs typeface="Arial" panose="020B0604020202020204" pitchFamily="34" charset="0"/>
              </a:rPr>
              <a:t> tumor/ well differentiated </a:t>
            </a:r>
            <a:r>
              <a:rPr lang="en-US" sz="3800" dirty="0" err="1">
                <a:latin typeface="+mj-lt"/>
                <a:ea typeface="Futura Std Book" charset="0"/>
                <a:cs typeface="Arial" panose="020B0604020202020204" pitchFamily="34" charset="0"/>
              </a:rPr>
              <a:t>liposarcoma</a:t>
            </a:r>
            <a:r>
              <a:rPr lang="en-US" sz="3800" dirty="0">
                <a:latin typeface="+mj-lt"/>
                <a:ea typeface="Futura Std Book" charset="0"/>
                <a:cs typeface="Arial" panose="020B0604020202020204" pitchFamily="34" charset="0"/>
              </a:rPr>
              <a:t>.</a:t>
            </a:r>
          </a:p>
          <a:p>
            <a:pPr eaLnBrk="0" hangingPunct="0"/>
            <a:r>
              <a:rPr lang="en-US" sz="3800" u="sng" dirty="0">
                <a:latin typeface="+mj-lt"/>
                <a:ea typeface="Futura Std Book" charset="0"/>
                <a:cs typeface="Arial" panose="020B0604020202020204" pitchFamily="34" charset="0"/>
              </a:rPr>
              <a:t>Total Patients Meeting Criteria</a:t>
            </a:r>
            <a:r>
              <a:rPr lang="en-US" sz="3800" dirty="0">
                <a:latin typeface="+mj-lt"/>
                <a:ea typeface="Futura Std Book" charset="0"/>
                <a:cs typeface="Arial" panose="020B0604020202020204" pitchFamily="34" charset="0"/>
              </a:rPr>
              <a:t>: 128 of 366 patients </a:t>
            </a:r>
          </a:p>
          <a:p>
            <a:pPr eaLnBrk="0" hangingPunct="0"/>
            <a:endParaRPr lang="en-US" sz="3800" dirty="0">
              <a:latin typeface="+mj-lt"/>
              <a:ea typeface="Futura Std Book" charset="0"/>
              <a:cs typeface="Arial" panose="020B0604020202020204" pitchFamily="34" charset="0"/>
            </a:endParaRPr>
          </a:p>
        </p:txBody>
      </p:sp>
      <p:sp>
        <p:nvSpPr>
          <p:cNvPr id="41" name="Text Box 191">
            <a:extLst>
              <a:ext uri="{FF2B5EF4-FFF2-40B4-BE49-F238E27FC236}">
                <a16:creationId xmlns:a16="http://schemas.microsoft.com/office/drawing/2014/main" id="{3097B3FC-715B-424D-903B-60FF4F84EAB2}"/>
              </a:ext>
            </a:extLst>
          </p:cNvPr>
          <p:cNvSpPr txBox="1">
            <a:spLocks noChangeArrowheads="1"/>
          </p:cNvSpPr>
          <p:nvPr/>
        </p:nvSpPr>
        <p:spPr bwMode="auto">
          <a:xfrm>
            <a:off x="995679" y="17623950"/>
            <a:ext cx="11123085" cy="1135688"/>
          </a:xfrm>
          <a:prstGeom prst="rect">
            <a:avLst/>
          </a:prstGeom>
          <a:solidFill>
            <a:schemeClr val="bg1"/>
          </a:solidFill>
          <a:ln w="9525">
            <a:noFill/>
            <a:miter lim="800000"/>
            <a:headEnd/>
            <a:tailEnd/>
          </a:ln>
          <a:effectLst/>
        </p:spPr>
        <p:txBody>
          <a:bodyPr wrap="square" lIns="175254" tIns="87627" rIns="175254" bIns="122678">
            <a:spAutoFit/>
          </a:bodyPr>
          <a:lstStyle/>
          <a:p>
            <a:pPr eaLnBrk="0" hangingPunct="0">
              <a:spcBef>
                <a:spcPct val="50000"/>
              </a:spcBef>
              <a:tabLst>
                <a:tab pos="876270" algn="l"/>
              </a:tabLst>
              <a:defRPr/>
            </a:pPr>
            <a:r>
              <a:rPr lang="en-US" sz="6000" b="1" spc="100" dirty="0" smtClean="0">
                <a:solidFill>
                  <a:srgbClr val="DCAA00"/>
                </a:solidFill>
                <a:latin typeface="+mj-lt"/>
                <a:ea typeface="Futura Std Book" charset="0"/>
                <a:cs typeface="Arial" panose="020B0604020202020204" pitchFamily="34" charset="0"/>
              </a:rPr>
              <a:t>Hypothesis</a:t>
            </a:r>
            <a:endParaRPr lang="en-US" sz="6000" b="1" spc="100" dirty="0">
              <a:solidFill>
                <a:srgbClr val="DCAA00"/>
              </a:solidFill>
              <a:latin typeface="+mj-lt"/>
              <a:ea typeface="Futura Std Book" charset="0"/>
              <a:cs typeface="Arial" panose="020B0604020202020204" pitchFamily="34" charset="0"/>
            </a:endParaRPr>
          </a:p>
        </p:txBody>
      </p:sp>
      <p:sp>
        <p:nvSpPr>
          <p:cNvPr id="42" name="Text Box 191">
            <a:extLst>
              <a:ext uri="{FF2B5EF4-FFF2-40B4-BE49-F238E27FC236}">
                <a16:creationId xmlns:a16="http://schemas.microsoft.com/office/drawing/2014/main" id="{51109F5C-52F2-46A7-977A-BBD84D633050}"/>
              </a:ext>
            </a:extLst>
          </p:cNvPr>
          <p:cNvSpPr txBox="1">
            <a:spLocks noChangeArrowheads="1"/>
          </p:cNvSpPr>
          <p:nvPr/>
        </p:nvSpPr>
        <p:spPr bwMode="auto">
          <a:xfrm>
            <a:off x="1080795" y="22354299"/>
            <a:ext cx="11123085" cy="1135688"/>
          </a:xfrm>
          <a:prstGeom prst="rect">
            <a:avLst/>
          </a:prstGeom>
          <a:solidFill>
            <a:schemeClr val="bg1"/>
          </a:solidFill>
          <a:ln w="9525">
            <a:noFill/>
            <a:miter lim="800000"/>
            <a:headEnd/>
            <a:tailEnd/>
          </a:ln>
          <a:effectLst/>
        </p:spPr>
        <p:txBody>
          <a:bodyPr wrap="square" lIns="175254" tIns="87627" rIns="175254" bIns="122678">
            <a:spAutoFit/>
          </a:bodyPr>
          <a:lstStyle/>
          <a:p>
            <a:pPr eaLnBrk="0" hangingPunct="0">
              <a:spcBef>
                <a:spcPct val="50000"/>
              </a:spcBef>
              <a:tabLst>
                <a:tab pos="876270" algn="l"/>
              </a:tabLst>
              <a:defRPr/>
            </a:pPr>
            <a:r>
              <a:rPr lang="en-US" sz="6000" b="1" spc="100" dirty="0" smtClean="0">
                <a:solidFill>
                  <a:srgbClr val="DCAA00"/>
                </a:solidFill>
                <a:latin typeface="+mj-lt"/>
                <a:ea typeface="Futura Std Book" charset="0"/>
                <a:cs typeface="Arial" panose="020B0604020202020204" pitchFamily="34" charset="0"/>
              </a:rPr>
              <a:t>Methods</a:t>
            </a:r>
            <a:endParaRPr lang="en-US" sz="6000" spc="100" dirty="0">
              <a:solidFill>
                <a:srgbClr val="DCAA00"/>
              </a:solidFill>
              <a:latin typeface="+mj-lt"/>
              <a:ea typeface="Futura Std Book" charset="0"/>
              <a:cs typeface="Arial" panose="020B0604020202020204" pitchFamily="34" charset="0"/>
            </a:endParaRPr>
          </a:p>
        </p:txBody>
      </p:sp>
      <p:sp>
        <p:nvSpPr>
          <p:cNvPr id="43" name="Text Box 191">
            <a:extLst>
              <a:ext uri="{FF2B5EF4-FFF2-40B4-BE49-F238E27FC236}">
                <a16:creationId xmlns:a16="http://schemas.microsoft.com/office/drawing/2014/main" id="{37651A22-2D6B-40CF-8DB6-2A27DA8E3AF2}"/>
              </a:ext>
            </a:extLst>
          </p:cNvPr>
          <p:cNvSpPr txBox="1">
            <a:spLocks noChangeArrowheads="1"/>
          </p:cNvSpPr>
          <p:nvPr/>
        </p:nvSpPr>
        <p:spPr bwMode="auto">
          <a:xfrm>
            <a:off x="13411201" y="6172200"/>
            <a:ext cx="11123085" cy="1135688"/>
          </a:xfrm>
          <a:prstGeom prst="rect">
            <a:avLst/>
          </a:prstGeom>
          <a:solidFill>
            <a:schemeClr val="bg1"/>
          </a:solidFill>
          <a:ln w="9525">
            <a:noFill/>
            <a:miter lim="800000"/>
            <a:headEnd/>
            <a:tailEnd/>
          </a:ln>
          <a:effectLst/>
        </p:spPr>
        <p:txBody>
          <a:bodyPr wrap="square" lIns="175254" tIns="87627" rIns="175254" bIns="122678">
            <a:spAutoFit/>
          </a:bodyPr>
          <a:lstStyle/>
          <a:p>
            <a:pPr eaLnBrk="0" hangingPunct="0">
              <a:spcBef>
                <a:spcPct val="50000"/>
              </a:spcBef>
              <a:tabLst>
                <a:tab pos="876270" algn="l"/>
              </a:tabLst>
              <a:defRPr/>
            </a:pPr>
            <a:r>
              <a:rPr lang="en-US" sz="6000" b="1" spc="100" dirty="0" smtClean="0">
                <a:solidFill>
                  <a:srgbClr val="DCAA00"/>
                </a:solidFill>
                <a:latin typeface="+mj-lt"/>
                <a:ea typeface="Futura Std Book" charset="0"/>
                <a:cs typeface="Arial" panose="020B0604020202020204" pitchFamily="34" charset="0"/>
              </a:rPr>
              <a:t>Results</a:t>
            </a:r>
            <a:endParaRPr lang="en-US" sz="6000" b="1" spc="100" dirty="0">
              <a:solidFill>
                <a:srgbClr val="DCAA00"/>
              </a:solidFill>
              <a:latin typeface="+mj-lt"/>
              <a:ea typeface="Futura Std Book" charset="0"/>
              <a:cs typeface="Arial" panose="020B0604020202020204" pitchFamily="34" charset="0"/>
            </a:endParaRPr>
          </a:p>
        </p:txBody>
      </p:sp>
      <p:sp>
        <p:nvSpPr>
          <p:cNvPr id="44" name="TextBox 46">
            <a:extLst>
              <a:ext uri="{FF2B5EF4-FFF2-40B4-BE49-F238E27FC236}">
                <a16:creationId xmlns:a16="http://schemas.microsoft.com/office/drawing/2014/main" id="{B8EA02F0-FD41-4DE9-980D-6E38AF0A16E0}"/>
              </a:ext>
            </a:extLst>
          </p:cNvPr>
          <p:cNvSpPr txBox="1">
            <a:spLocks noChangeArrowheads="1"/>
          </p:cNvSpPr>
          <p:nvPr/>
        </p:nvSpPr>
        <p:spPr bwMode="auto">
          <a:xfrm>
            <a:off x="13411200" y="7406845"/>
            <a:ext cx="24364794" cy="761741"/>
          </a:xfrm>
          <a:prstGeom prst="rect">
            <a:avLst/>
          </a:prstGeom>
          <a:noFill/>
          <a:ln w="9525">
            <a:noFill/>
            <a:miter lim="800000"/>
            <a:headEnd/>
            <a:tailEnd/>
          </a:ln>
        </p:spPr>
        <p:txBody>
          <a:bodyPr wrap="square" lIns="175254" tIns="87627" rIns="175254" bIns="87627">
            <a:spAutoFit/>
          </a:bodyPr>
          <a:lstStyle/>
          <a:p>
            <a:pPr eaLnBrk="0" hangingPunct="0"/>
            <a:r>
              <a:rPr lang="en-US" sz="3800" dirty="0">
                <a:latin typeface="+mj-lt"/>
                <a:ea typeface="Futura Std Book" charset="0"/>
                <a:cs typeface="Arial" panose="020B0604020202020204" pitchFamily="34" charset="0"/>
              </a:rPr>
              <a:t>This is where the copy goes</a:t>
            </a:r>
          </a:p>
        </p:txBody>
      </p:sp>
      <p:sp>
        <p:nvSpPr>
          <p:cNvPr id="45" name="Text Box 191">
            <a:extLst>
              <a:ext uri="{FF2B5EF4-FFF2-40B4-BE49-F238E27FC236}">
                <a16:creationId xmlns:a16="http://schemas.microsoft.com/office/drawing/2014/main" id="{BFAE2AD5-617E-4144-861C-3D6954FE6F4A}"/>
              </a:ext>
            </a:extLst>
          </p:cNvPr>
          <p:cNvSpPr txBox="1">
            <a:spLocks noChangeArrowheads="1"/>
          </p:cNvSpPr>
          <p:nvPr/>
        </p:nvSpPr>
        <p:spPr bwMode="auto">
          <a:xfrm>
            <a:off x="39166799" y="5847377"/>
            <a:ext cx="11123085" cy="1135688"/>
          </a:xfrm>
          <a:prstGeom prst="rect">
            <a:avLst/>
          </a:prstGeom>
          <a:solidFill>
            <a:schemeClr val="bg1"/>
          </a:solidFill>
          <a:ln w="9525">
            <a:noFill/>
            <a:miter lim="800000"/>
            <a:headEnd/>
            <a:tailEnd/>
          </a:ln>
          <a:effectLst/>
        </p:spPr>
        <p:txBody>
          <a:bodyPr wrap="square" lIns="175254" tIns="87627" rIns="175254" bIns="122678">
            <a:spAutoFit/>
          </a:bodyPr>
          <a:lstStyle/>
          <a:p>
            <a:pPr eaLnBrk="0" hangingPunct="0">
              <a:spcBef>
                <a:spcPct val="50000"/>
              </a:spcBef>
              <a:tabLst>
                <a:tab pos="876270" algn="l"/>
              </a:tabLst>
              <a:defRPr/>
            </a:pPr>
            <a:r>
              <a:rPr lang="en-US" sz="6000" b="1" spc="100" dirty="0">
                <a:solidFill>
                  <a:srgbClr val="DCAA00"/>
                </a:solidFill>
                <a:latin typeface="+mj-lt"/>
                <a:ea typeface="Futura Std Book" charset="0"/>
                <a:cs typeface="Arial" panose="020B0604020202020204" pitchFamily="34" charset="0"/>
              </a:rPr>
              <a:t>Summary</a:t>
            </a:r>
            <a:endParaRPr lang="en-US" sz="6000" spc="100" dirty="0">
              <a:solidFill>
                <a:srgbClr val="DCAA00"/>
              </a:solidFill>
              <a:latin typeface="+mj-lt"/>
              <a:ea typeface="Futura Std Book" charset="0"/>
              <a:cs typeface="Arial" panose="020B0604020202020204" pitchFamily="34" charset="0"/>
            </a:endParaRPr>
          </a:p>
        </p:txBody>
      </p:sp>
      <p:sp>
        <p:nvSpPr>
          <p:cNvPr id="46" name="TextBox 46">
            <a:extLst>
              <a:ext uri="{FF2B5EF4-FFF2-40B4-BE49-F238E27FC236}">
                <a16:creationId xmlns:a16="http://schemas.microsoft.com/office/drawing/2014/main" id="{CC00A89F-996A-4FB5-92D1-D9DEC07B3D66}"/>
              </a:ext>
            </a:extLst>
          </p:cNvPr>
          <p:cNvSpPr txBox="1">
            <a:spLocks noChangeArrowheads="1"/>
          </p:cNvSpPr>
          <p:nvPr/>
        </p:nvSpPr>
        <p:spPr bwMode="auto">
          <a:xfrm>
            <a:off x="38709599" y="6783563"/>
            <a:ext cx="12115799" cy="10702924"/>
          </a:xfrm>
          <a:prstGeom prst="rect">
            <a:avLst/>
          </a:prstGeom>
          <a:noFill/>
          <a:ln w="9525">
            <a:noFill/>
            <a:miter lim="800000"/>
            <a:headEnd/>
            <a:tailEnd/>
          </a:ln>
        </p:spPr>
        <p:txBody>
          <a:bodyPr wrap="square" lIns="175254" tIns="87627" rIns="175254" bIns="87627">
            <a:spAutoFit/>
          </a:bodyPr>
          <a:lstStyle/>
          <a:p>
            <a:pPr eaLnBrk="0" hangingPunct="0"/>
            <a:r>
              <a:rPr lang="en-US" sz="3800" dirty="0">
                <a:latin typeface="+mj-lt"/>
                <a:ea typeface="Futura Std Book" charset="0"/>
                <a:cs typeface="Arial" panose="020B0604020202020204" pitchFamily="34" charset="0"/>
              </a:rPr>
              <a:t>Our investigation revealed several striking findings:</a:t>
            </a:r>
          </a:p>
          <a:p>
            <a:pPr marL="571500" indent="-571500" eaLnBrk="0" hangingPunct="0">
              <a:buFont typeface="Arial" panose="020B0604020202020204" pitchFamily="34" charset="0"/>
              <a:buChar char="•"/>
            </a:pPr>
            <a:r>
              <a:rPr lang="en-US" sz="3800" dirty="0">
                <a:latin typeface="+mj-lt"/>
                <a:ea typeface="Futura Std Book" charset="0"/>
                <a:cs typeface="Arial" panose="020B0604020202020204" pitchFamily="34" charset="0"/>
              </a:rPr>
              <a:t>The overwhelming majority of providers across all </a:t>
            </a:r>
            <a:r>
              <a:rPr lang="en-US" sz="3800" dirty="0" smtClean="0">
                <a:latin typeface="+mj-lt"/>
                <a:ea typeface="Futura Std Book" charset="0"/>
                <a:cs typeface="Arial" panose="020B0604020202020204" pitchFamily="34" charset="0"/>
              </a:rPr>
              <a:t>specialties </a:t>
            </a:r>
            <a:r>
              <a:rPr lang="en-US" sz="3800" dirty="0">
                <a:latin typeface="+mj-lt"/>
                <a:ea typeface="Futura Std Book" charset="0"/>
                <a:cs typeface="Arial" panose="020B0604020202020204" pitchFamily="34" charset="0"/>
              </a:rPr>
              <a:t>are ordering CT with contrast for staging.</a:t>
            </a:r>
          </a:p>
          <a:p>
            <a:pPr marL="571500" indent="-571500" eaLnBrk="0" hangingPunct="0">
              <a:buFont typeface="Arial" panose="020B0604020202020204" pitchFamily="34" charset="0"/>
              <a:buChar char="•"/>
            </a:pPr>
            <a:r>
              <a:rPr lang="en-US" sz="3800" dirty="0">
                <a:latin typeface="+mj-lt"/>
                <a:ea typeface="Futura Std Book" charset="0"/>
                <a:cs typeface="Arial" panose="020B0604020202020204" pitchFamily="34" charset="0"/>
              </a:rPr>
              <a:t>98.4% of our population had at least 1 CT with contrast</a:t>
            </a:r>
          </a:p>
          <a:p>
            <a:pPr marL="571500" indent="-571500" eaLnBrk="0" hangingPunct="0">
              <a:buFont typeface="Arial" panose="020B0604020202020204" pitchFamily="34" charset="0"/>
              <a:buChar char="•"/>
            </a:pPr>
            <a:r>
              <a:rPr lang="en-US" sz="3800" dirty="0">
                <a:latin typeface="+mj-lt"/>
                <a:ea typeface="Futura Std Book" charset="0"/>
                <a:cs typeface="Arial" panose="020B0604020202020204" pitchFamily="34" charset="0"/>
              </a:rPr>
              <a:t>26 total CTs ordered without contrast were altered to CT with </a:t>
            </a:r>
            <a:r>
              <a:rPr lang="en-US" sz="3800" dirty="0" smtClean="0">
                <a:latin typeface="+mj-lt"/>
                <a:ea typeface="Futura Std Book" charset="0"/>
                <a:cs typeface="Arial" panose="020B0604020202020204" pitchFamily="34" charset="0"/>
              </a:rPr>
              <a:t>contrast</a:t>
            </a:r>
            <a:endParaRPr lang="en-US" sz="3800" dirty="0">
              <a:latin typeface="+mj-lt"/>
              <a:ea typeface="Futura Std Book" charset="0"/>
              <a:cs typeface="Arial" panose="020B0604020202020204" pitchFamily="34" charset="0"/>
            </a:endParaRPr>
          </a:p>
          <a:p>
            <a:pPr eaLnBrk="0" hangingPunct="0"/>
            <a:r>
              <a:rPr lang="en-US" sz="3800" dirty="0">
                <a:latin typeface="+mj-lt"/>
                <a:ea typeface="Futura Std Book" charset="0"/>
                <a:cs typeface="Arial" panose="020B0604020202020204" pitchFamily="34" charset="0"/>
              </a:rPr>
              <a:t>Even after the ACR guidelines, ordering tendencies have not improved. </a:t>
            </a:r>
          </a:p>
          <a:p>
            <a:pPr marL="571500" indent="-571500" eaLnBrk="0" hangingPunct="0">
              <a:buFont typeface="Arial" panose="020B0604020202020204" pitchFamily="34" charset="0"/>
              <a:buChar char="•"/>
            </a:pPr>
            <a:r>
              <a:rPr lang="en-US" sz="3800" dirty="0">
                <a:latin typeface="+mj-lt"/>
                <a:ea typeface="Futura Std Book" charset="0"/>
                <a:cs typeface="Arial" panose="020B0604020202020204" pitchFamily="34" charset="0"/>
              </a:rPr>
              <a:t>Of the 342 total studies ordered after 2015, 93.2% (319), were ordered with </a:t>
            </a:r>
            <a:r>
              <a:rPr lang="en-US" sz="3800" dirty="0" smtClean="0">
                <a:latin typeface="+mj-lt"/>
                <a:ea typeface="Futura Std Book" charset="0"/>
                <a:cs typeface="Arial" panose="020B0604020202020204" pitchFamily="34" charset="0"/>
              </a:rPr>
              <a:t>Contrast</a:t>
            </a:r>
            <a:endParaRPr lang="en-US" sz="3800" dirty="0">
              <a:latin typeface="+mj-lt"/>
              <a:ea typeface="Futura Std Book" charset="0"/>
              <a:cs typeface="Arial" panose="020B0604020202020204" pitchFamily="34" charset="0"/>
            </a:endParaRPr>
          </a:p>
          <a:p>
            <a:pPr marL="571500" indent="-571500" eaLnBrk="0" hangingPunct="0">
              <a:buFont typeface="Arial" panose="020B0604020202020204" pitchFamily="34" charset="0"/>
              <a:buChar char="•"/>
            </a:pPr>
            <a:r>
              <a:rPr lang="en-US" sz="3800" dirty="0" smtClean="0">
                <a:latin typeface="+mj-lt"/>
                <a:ea typeface="Futura Std Book" charset="0"/>
                <a:cs typeface="Arial" panose="020B0604020202020204" pitchFamily="34" charset="0"/>
              </a:rPr>
              <a:t>81 </a:t>
            </a:r>
            <a:r>
              <a:rPr lang="en-US" sz="3800" dirty="0">
                <a:latin typeface="+mj-lt"/>
                <a:ea typeface="Futura Std Book" charset="0"/>
                <a:cs typeface="Arial" panose="020B0604020202020204" pitchFamily="34" charset="0"/>
              </a:rPr>
              <a:t>(88.0%) of the final staging CTs ordered after 2015 were ordered with contrast. </a:t>
            </a:r>
            <a:endParaRPr lang="en-US" sz="3800" dirty="0" smtClean="0">
              <a:latin typeface="+mj-lt"/>
              <a:ea typeface="Futura Std Book" charset="0"/>
              <a:cs typeface="Arial" panose="020B0604020202020204" pitchFamily="34" charset="0"/>
            </a:endParaRPr>
          </a:p>
          <a:p>
            <a:pPr eaLnBrk="0" hangingPunct="0"/>
            <a:r>
              <a:rPr lang="en-US" sz="3800" dirty="0" smtClean="0">
                <a:latin typeface="+mj-lt"/>
                <a:ea typeface="Futura Std Book" charset="0"/>
                <a:cs typeface="Arial" panose="020B0604020202020204" pitchFamily="34" charset="0"/>
              </a:rPr>
              <a:t>Small sample size, but contrast did not appear to obviously assist with diagnosis of &lt;5mm nodules. </a:t>
            </a:r>
            <a:endParaRPr lang="en-US" sz="3800" dirty="0">
              <a:latin typeface="+mj-lt"/>
              <a:ea typeface="Futura Std Book" charset="0"/>
              <a:cs typeface="Arial" panose="020B0604020202020204" pitchFamily="34" charset="0"/>
            </a:endParaRPr>
          </a:p>
          <a:p>
            <a:pPr eaLnBrk="0" hangingPunct="0"/>
            <a:endParaRPr lang="en-US" sz="3800" dirty="0">
              <a:latin typeface="+mj-lt"/>
              <a:ea typeface="Futura Std Book" charset="0"/>
              <a:cs typeface="Arial" panose="020B0604020202020204" pitchFamily="34" charset="0"/>
            </a:endParaRPr>
          </a:p>
          <a:p>
            <a:pPr eaLnBrk="0" hangingPunct="0"/>
            <a:r>
              <a:rPr lang="en-US" sz="3800" dirty="0">
                <a:latin typeface="+mj-lt"/>
                <a:ea typeface="Futura Std Book" charset="0"/>
                <a:cs typeface="Arial" panose="020B0604020202020204" pitchFamily="34" charset="0"/>
              </a:rPr>
              <a:t>Over the last 15 years, UC Davis and patients have incurred an additional $167,160 in unnecessary costs. </a:t>
            </a:r>
            <a:endParaRPr lang="en-US" sz="3800" dirty="0">
              <a:latin typeface="+mj-lt"/>
              <a:ea typeface="Futura Std Book" charset="0"/>
              <a:cs typeface="Arial" panose="020B0604020202020204" pitchFamily="34" charset="0"/>
            </a:endParaRPr>
          </a:p>
        </p:txBody>
      </p:sp>
      <p:sp>
        <p:nvSpPr>
          <p:cNvPr id="47" name="TextBox 46">
            <a:extLst>
              <a:ext uri="{FF2B5EF4-FFF2-40B4-BE49-F238E27FC236}">
                <a16:creationId xmlns:a16="http://schemas.microsoft.com/office/drawing/2014/main" id="{193BA8EA-81FA-4A04-8A53-BB90BB07342D}"/>
              </a:ext>
            </a:extLst>
          </p:cNvPr>
          <p:cNvSpPr txBox="1">
            <a:spLocks noChangeArrowheads="1"/>
          </p:cNvSpPr>
          <p:nvPr/>
        </p:nvSpPr>
        <p:spPr bwMode="auto">
          <a:xfrm>
            <a:off x="38709599" y="18955420"/>
            <a:ext cx="12115799" cy="7194271"/>
          </a:xfrm>
          <a:prstGeom prst="rect">
            <a:avLst/>
          </a:prstGeom>
          <a:noFill/>
          <a:ln w="9525">
            <a:noFill/>
            <a:miter lim="800000"/>
            <a:headEnd/>
            <a:tailEnd/>
          </a:ln>
        </p:spPr>
        <p:txBody>
          <a:bodyPr wrap="square" lIns="175254" tIns="87627" rIns="175254" bIns="87627">
            <a:spAutoFit/>
          </a:bodyPr>
          <a:lstStyle/>
          <a:p>
            <a:pPr marL="571500" indent="-571500" eaLnBrk="0" hangingPunct="0">
              <a:buFont typeface="Arial" panose="020B0604020202020204" pitchFamily="34" charset="0"/>
              <a:buChar char="•"/>
            </a:pPr>
            <a:r>
              <a:rPr lang="en-US" sz="3800" dirty="0">
                <a:latin typeface="Proxima Nova Regular"/>
                <a:ea typeface="Futura Std Book" charset="0"/>
                <a:cs typeface="Arial" panose="020B0604020202020204" pitchFamily="34" charset="0"/>
              </a:rPr>
              <a:t>UC Davis continues to order screening chest CTs for sarcoma patients with contrast. </a:t>
            </a:r>
          </a:p>
          <a:p>
            <a:pPr marL="571500" indent="-571500" eaLnBrk="0" hangingPunct="0">
              <a:buFont typeface="Arial" panose="020B0604020202020204" pitchFamily="34" charset="0"/>
              <a:buChar char="•"/>
            </a:pPr>
            <a:r>
              <a:rPr lang="en-US" sz="3800" dirty="0" smtClean="0">
                <a:latin typeface="Proxima Nova Regular"/>
                <a:ea typeface="Futura Std Book" charset="0"/>
                <a:cs typeface="Arial" panose="020B0604020202020204" pitchFamily="34" charset="0"/>
              </a:rPr>
              <a:t>There </a:t>
            </a:r>
            <a:r>
              <a:rPr lang="en-US" sz="3800" dirty="0">
                <a:latin typeface="Proxima Nova Regular"/>
                <a:ea typeface="Futura Std Book" charset="0"/>
                <a:cs typeface="Arial" panose="020B0604020202020204" pitchFamily="34" charset="0"/>
              </a:rPr>
              <a:t>has been minimal improvement of this activity despite ACR guidelines.</a:t>
            </a:r>
          </a:p>
          <a:p>
            <a:pPr marL="571500" indent="-571500" eaLnBrk="0" hangingPunct="0">
              <a:buFont typeface="Arial" panose="020B0604020202020204" pitchFamily="34" charset="0"/>
              <a:buChar char="•"/>
            </a:pPr>
            <a:r>
              <a:rPr lang="en-US" sz="3800" dirty="0">
                <a:latin typeface="Proxima Nova Regular"/>
                <a:ea typeface="Futura Std Book" charset="0"/>
                <a:cs typeface="Arial" panose="020B0604020202020204" pitchFamily="34" charset="0"/>
              </a:rPr>
              <a:t>There is an opportunity to educate ordering providers from all </a:t>
            </a:r>
            <a:r>
              <a:rPr lang="en-US" sz="3800" dirty="0" smtClean="0">
                <a:latin typeface="Proxima Nova Regular"/>
                <a:ea typeface="Futura Std Book" charset="0"/>
                <a:cs typeface="Arial" panose="020B0604020202020204" pitchFamily="34" charset="0"/>
              </a:rPr>
              <a:t>specialties.</a:t>
            </a:r>
            <a:endParaRPr lang="en-US" sz="3800" dirty="0">
              <a:latin typeface="Proxima Nova Regular"/>
              <a:ea typeface="Futura Std Book" charset="0"/>
              <a:cs typeface="Arial" panose="020B0604020202020204" pitchFamily="34" charset="0"/>
            </a:endParaRPr>
          </a:p>
          <a:p>
            <a:pPr marL="571500" indent="-571500" eaLnBrk="0" hangingPunct="0">
              <a:buFont typeface="Arial" panose="020B0604020202020204" pitchFamily="34" charset="0"/>
              <a:buChar char="•"/>
            </a:pPr>
            <a:r>
              <a:rPr lang="en-US" sz="3800" dirty="0">
                <a:latin typeface="Proxima Nova Regular"/>
                <a:ea typeface="Futura Std Book" charset="0"/>
                <a:cs typeface="Arial" panose="020B0604020202020204" pitchFamily="34" charset="0"/>
              </a:rPr>
              <a:t>Improving ordering patterns will reduce both patient and institutional costs.</a:t>
            </a:r>
          </a:p>
          <a:p>
            <a:pPr marL="571500" indent="-571500" eaLnBrk="0" hangingPunct="0">
              <a:buFont typeface="Arial" panose="020B0604020202020204" pitchFamily="34" charset="0"/>
              <a:buChar char="•"/>
            </a:pPr>
            <a:r>
              <a:rPr lang="en-US" sz="3800" dirty="0">
                <a:latin typeface="Proxima Nova Regular"/>
                <a:ea typeface="Futura Std Book" charset="0"/>
                <a:cs typeface="Arial" panose="020B0604020202020204" pitchFamily="34" charset="0"/>
              </a:rPr>
              <a:t>Will allow more time efficient scheduling of exams</a:t>
            </a:r>
          </a:p>
          <a:p>
            <a:pPr marL="571500" indent="-571500" eaLnBrk="0" hangingPunct="0">
              <a:buFont typeface="Arial" panose="020B0604020202020204" pitchFamily="34" charset="0"/>
              <a:buChar char="•"/>
            </a:pPr>
            <a:r>
              <a:rPr lang="en-US" sz="3800" dirty="0">
                <a:latin typeface="Proxima Nova Regular"/>
                <a:ea typeface="Futura Std Book" charset="0"/>
                <a:cs typeface="Arial" panose="020B0604020202020204" pitchFamily="34" charset="0"/>
              </a:rPr>
              <a:t>Possibly improved patient experience w/ fewer IVs</a:t>
            </a:r>
          </a:p>
          <a:p>
            <a:pPr marL="571500" indent="-571500" eaLnBrk="0" hangingPunct="0">
              <a:buFont typeface="Arial" panose="020B0604020202020204" pitchFamily="34" charset="0"/>
              <a:buChar char="•"/>
            </a:pPr>
            <a:r>
              <a:rPr lang="en-US" sz="3800" dirty="0">
                <a:latin typeface="Proxima Nova Regular"/>
                <a:ea typeface="Futura Std Book" charset="0"/>
                <a:cs typeface="Arial" panose="020B0604020202020204" pitchFamily="34" charset="0"/>
              </a:rPr>
              <a:t>Ordering with guidelines in the future could contribute to non-inferiority study.</a:t>
            </a:r>
            <a:endParaRPr lang="en-US" sz="3800" dirty="0">
              <a:latin typeface="Proxima Nova Regular"/>
              <a:ea typeface="Futura Std Book" charset="0"/>
              <a:cs typeface="Arial" panose="020B0604020202020204" pitchFamily="34" charset="0"/>
            </a:endParaRPr>
          </a:p>
        </p:txBody>
      </p:sp>
      <p:sp>
        <p:nvSpPr>
          <p:cNvPr id="48" name="Text Box 191">
            <a:extLst>
              <a:ext uri="{FF2B5EF4-FFF2-40B4-BE49-F238E27FC236}">
                <a16:creationId xmlns:a16="http://schemas.microsoft.com/office/drawing/2014/main" id="{A79C3C0B-E498-4302-A421-4336E9B17DC2}"/>
              </a:ext>
            </a:extLst>
          </p:cNvPr>
          <p:cNvSpPr txBox="1">
            <a:spLocks noChangeArrowheads="1"/>
          </p:cNvSpPr>
          <p:nvPr/>
        </p:nvSpPr>
        <p:spPr bwMode="auto">
          <a:xfrm>
            <a:off x="39134714" y="17717157"/>
            <a:ext cx="11123085" cy="1135688"/>
          </a:xfrm>
          <a:prstGeom prst="rect">
            <a:avLst/>
          </a:prstGeom>
          <a:solidFill>
            <a:schemeClr val="bg1"/>
          </a:solidFill>
          <a:ln w="9525">
            <a:noFill/>
            <a:miter lim="800000"/>
            <a:headEnd/>
            <a:tailEnd/>
          </a:ln>
          <a:effectLst/>
        </p:spPr>
        <p:txBody>
          <a:bodyPr wrap="square" lIns="175254" tIns="87627" rIns="175254" bIns="122678">
            <a:spAutoFit/>
          </a:bodyPr>
          <a:lstStyle/>
          <a:p>
            <a:pPr eaLnBrk="0" hangingPunct="0">
              <a:spcBef>
                <a:spcPct val="50000"/>
              </a:spcBef>
              <a:tabLst>
                <a:tab pos="876270" algn="l"/>
              </a:tabLst>
              <a:defRPr/>
            </a:pPr>
            <a:r>
              <a:rPr lang="en-US" sz="6000" b="1" spc="100" dirty="0">
                <a:solidFill>
                  <a:srgbClr val="DCAA00"/>
                </a:solidFill>
                <a:latin typeface="+mj-lt"/>
                <a:ea typeface="Futura Std Book" charset="0"/>
                <a:cs typeface="Arial" panose="020B0604020202020204" pitchFamily="34" charset="0"/>
              </a:rPr>
              <a:t>Conclusions/Further Study</a:t>
            </a:r>
            <a:endParaRPr lang="en-US" sz="6000" spc="100" dirty="0">
              <a:solidFill>
                <a:srgbClr val="DCAA00"/>
              </a:solidFill>
              <a:latin typeface="+mj-lt"/>
              <a:ea typeface="Futura Std Book" charset="0"/>
              <a:cs typeface="Arial" panose="020B0604020202020204" pitchFamily="34" charset="0"/>
            </a:endParaRPr>
          </a:p>
        </p:txBody>
      </p:sp>
      <p:sp>
        <p:nvSpPr>
          <p:cNvPr id="49" name="TextBox 46">
            <a:extLst>
              <a:ext uri="{FF2B5EF4-FFF2-40B4-BE49-F238E27FC236}">
                <a16:creationId xmlns:a16="http://schemas.microsoft.com/office/drawing/2014/main" id="{1F7E360D-9EED-4491-8822-96305FB39A8D}"/>
              </a:ext>
            </a:extLst>
          </p:cNvPr>
          <p:cNvSpPr txBox="1">
            <a:spLocks noChangeArrowheads="1"/>
          </p:cNvSpPr>
          <p:nvPr/>
        </p:nvSpPr>
        <p:spPr bwMode="auto">
          <a:xfrm>
            <a:off x="38670441" y="27342857"/>
            <a:ext cx="12115799" cy="5347612"/>
          </a:xfrm>
          <a:prstGeom prst="rect">
            <a:avLst/>
          </a:prstGeom>
          <a:noFill/>
          <a:ln w="9525">
            <a:noFill/>
            <a:miter lim="800000"/>
            <a:headEnd/>
            <a:tailEnd/>
          </a:ln>
        </p:spPr>
        <p:txBody>
          <a:bodyPr wrap="square" lIns="175254" tIns="87627" rIns="175254" bIns="87627">
            <a:spAutoFit/>
          </a:bodyPr>
          <a:lstStyle/>
          <a:p>
            <a:pPr marL="457200" indent="-457200" eaLnBrk="0" hangingPunct="0">
              <a:buFont typeface="+mj-lt"/>
              <a:buAutoNum type="arabicPeriod"/>
            </a:pPr>
            <a:r>
              <a:rPr lang="en-US" sz="1600" dirty="0">
                <a:latin typeface="Proxima Nova Regular"/>
                <a:ea typeface="Futura Std Book" charset="0"/>
                <a:cs typeface="Arial" panose="020B0604020202020204" pitchFamily="34" charset="0"/>
              </a:rPr>
              <a:t>Billingsley KG, Burt ME, </a:t>
            </a:r>
            <a:r>
              <a:rPr lang="en-US" sz="1600" dirty="0">
                <a:latin typeface="Proxima Nova Regular"/>
                <a:ea typeface="Futura Std Book" charset="0"/>
                <a:cs typeface="Arial" panose="020B0604020202020204" pitchFamily="34" charset="0"/>
              </a:rPr>
              <a:t>Jara</a:t>
            </a:r>
            <a:r>
              <a:rPr lang="en-US" sz="1600" dirty="0">
                <a:latin typeface="Proxima Nova Regular"/>
                <a:ea typeface="Futura Std Book" charset="0"/>
                <a:cs typeface="Arial" panose="020B0604020202020204" pitchFamily="34" charset="0"/>
              </a:rPr>
              <a:t> E, et al. Pulmonary metastases from soft tissue sarcoma: analysis of patterns of diseases and post metastasis survival. Ann Surg. 1999;229(5):602–612. </a:t>
            </a:r>
          </a:p>
          <a:p>
            <a:pPr marL="457200" indent="-457200" eaLnBrk="0" hangingPunct="0">
              <a:buFont typeface="+mj-lt"/>
              <a:buAutoNum type="arabicPeriod"/>
            </a:pPr>
            <a:r>
              <a:rPr lang="en-US" sz="1600" dirty="0">
                <a:latin typeface="Proxima Nova Regular"/>
                <a:ea typeface="Futura Std Book" charset="0"/>
                <a:cs typeface="Arial" panose="020B0604020202020204" pitchFamily="34" charset="0"/>
              </a:rPr>
              <a:t>Digesu</a:t>
            </a:r>
            <a:r>
              <a:rPr lang="en-US" sz="1600" dirty="0">
                <a:latin typeface="Proxima Nova Regular"/>
                <a:ea typeface="Futura Std Book" charset="0"/>
                <a:cs typeface="Arial" panose="020B0604020202020204" pitchFamily="34" charset="0"/>
              </a:rPr>
              <a:t> CS, Wiesel O, </a:t>
            </a:r>
            <a:r>
              <a:rPr lang="en-US" sz="1600" dirty="0">
                <a:latin typeface="Proxima Nova Regular"/>
                <a:ea typeface="Futura Std Book" charset="0"/>
                <a:cs typeface="Arial" panose="020B0604020202020204" pitchFamily="34" charset="0"/>
              </a:rPr>
              <a:t>Vaporciyan</a:t>
            </a:r>
            <a:r>
              <a:rPr lang="en-US" sz="1600" dirty="0">
                <a:latin typeface="Proxima Nova Regular"/>
                <a:ea typeface="Futura Std Book" charset="0"/>
                <a:cs typeface="Arial" panose="020B0604020202020204" pitchFamily="34" charset="0"/>
              </a:rPr>
              <a:t> AA, Colson YL. Management of Sarcoma Metastases to the Lung. </a:t>
            </a:r>
            <a:r>
              <a:rPr lang="en-US" sz="1600" dirty="0">
                <a:latin typeface="Proxima Nova Regular"/>
                <a:ea typeface="Futura Std Book" charset="0"/>
                <a:cs typeface="Arial" panose="020B0604020202020204" pitchFamily="34" charset="0"/>
              </a:rPr>
              <a:t>Surg</a:t>
            </a:r>
            <a:r>
              <a:rPr lang="en-US" sz="1600" dirty="0">
                <a:latin typeface="Proxima Nova Regular"/>
                <a:ea typeface="Futura Std Book" charset="0"/>
                <a:cs typeface="Arial" panose="020B0604020202020204" pitchFamily="34" charset="0"/>
              </a:rPr>
              <a:t> </a:t>
            </a:r>
            <a:r>
              <a:rPr lang="en-US" sz="1600" dirty="0">
                <a:latin typeface="Proxima Nova Regular"/>
                <a:ea typeface="Futura Std Book" charset="0"/>
                <a:cs typeface="Arial" panose="020B0604020202020204" pitchFamily="34" charset="0"/>
              </a:rPr>
              <a:t>Oncol</a:t>
            </a:r>
            <a:r>
              <a:rPr lang="en-US" sz="1600" dirty="0">
                <a:latin typeface="Proxima Nova Regular"/>
                <a:ea typeface="Futura Std Book" charset="0"/>
                <a:cs typeface="Arial" panose="020B0604020202020204" pitchFamily="34" charset="0"/>
              </a:rPr>
              <a:t> </a:t>
            </a:r>
            <a:r>
              <a:rPr lang="en-US" sz="1600" dirty="0">
                <a:latin typeface="Proxima Nova Regular"/>
                <a:ea typeface="Futura Std Book" charset="0"/>
                <a:cs typeface="Arial" panose="020B0604020202020204" pitchFamily="34" charset="0"/>
              </a:rPr>
              <a:t>Clin</a:t>
            </a:r>
            <a:r>
              <a:rPr lang="en-US" sz="1600" dirty="0">
                <a:latin typeface="Proxima Nova Regular"/>
                <a:ea typeface="Futura Std Book" charset="0"/>
                <a:cs typeface="Arial" panose="020B0604020202020204" pitchFamily="34" charset="0"/>
              </a:rPr>
              <a:t> N Am. 2016;25(4):721–733. </a:t>
            </a:r>
          </a:p>
          <a:p>
            <a:pPr marL="457200" indent="-457200" eaLnBrk="0" hangingPunct="0">
              <a:buFont typeface="+mj-lt"/>
              <a:buAutoNum type="arabicPeriod"/>
            </a:pPr>
            <a:r>
              <a:rPr lang="en-US" sz="1600" dirty="0">
                <a:latin typeface="Proxima Nova Regular"/>
                <a:ea typeface="Futura Std Book" charset="0"/>
                <a:cs typeface="Arial" panose="020B0604020202020204" pitchFamily="34" charset="0"/>
              </a:rPr>
              <a:t>Dangoor</a:t>
            </a:r>
            <a:r>
              <a:rPr lang="en-US" sz="1600" dirty="0">
                <a:latin typeface="Proxima Nova Regular"/>
                <a:ea typeface="Futura Std Book" charset="0"/>
                <a:cs typeface="Arial" panose="020B0604020202020204" pitchFamily="34" charset="0"/>
              </a:rPr>
              <a:t> A, Seddon B, </a:t>
            </a:r>
            <a:r>
              <a:rPr lang="en-US" sz="1600" dirty="0">
                <a:latin typeface="Proxima Nova Regular"/>
                <a:ea typeface="Futura Std Book" charset="0"/>
                <a:cs typeface="Arial" panose="020B0604020202020204" pitchFamily="34" charset="0"/>
              </a:rPr>
              <a:t>Gerrand</a:t>
            </a:r>
            <a:r>
              <a:rPr lang="en-US" sz="1600" dirty="0">
                <a:latin typeface="Proxima Nova Regular"/>
                <a:ea typeface="Futura Std Book" charset="0"/>
                <a:cs typeface="Arial" panose="020B0604020202020204" pitchFamily="34" charset="0"/>
              </a:rPr>
              <a:t> C, </a:t>
            </a:r>
            <a:r>
              <a:rPr lang="en-US" sz="1600" dirty="0">
                <a:latin typeface="Proxima Nova Regular"/>
                <a:ea typeface="Futura Std Book" charset="0"/>
                <a:cs typeface="Arial" panose="020B0604020202020204" pitchFamily="34" charset="0"/>
              </a:rPr>
              <a:t>Grimer</a:t>
            </a:r>
            <a:r>
              <a:rPr lang="en-US" sz="1600" dirty="0">
                <a:latin typeface="Proxima Nova Regular"/>
                <a:ea typeface="Futura Std Book" charset="0"/>
                <a:cs typeface="Arial" panose="020B0604020202020204" pitchFamily="34" charset="0"/>
              </a:rPr>
              <a:t> R, Whelan J, Judson I. UK guidelines for the management of soft tissue sarcomas. </a:t>
            </a:r>
            <a:r>
              <a:rPr lang="en-US" sz="1600" dirty="0">
                <a:latin typeface="Proxima Nova Regular"/>
                <a:ea typeface="Futura Std Book" charset="0"/>
                <a:cs typeface="Arial" panose="020B0604020202020204" pitchFamily="34" charset="0"/>
              </a:rPr>
              <a:t>Clin</a:t>
            </a:r>
            <a:r>
              <a:rPr lang="en-US" sz="1600" dirty="0">
                <a:latin typeface="Proxima Nova Regular"/>
                <a:ea typeface="Futura Std Book" charset="0"/>
                <a:cs typeface="Arial" panose="020B0604020202020204" pitchFamily="34" charset="0"/>
              </a:rPr>
              <a:t> Sarcoma Res. 2016;6:20. </a:t>
            </a:r>
          </a:p>
          <a:p>
            <a:pPr marL="457200" indent="-457200" eaLnBrk="0" hangingPunct="0">
              <a:buFont typeface="+mj-lt"/>
              <a:buAutoNum type="arabicPeriod"/>
            </a:pPr>
            <a:r>
              <a:rPr lang="en-US" sz="1600" dirty="0">
                <a:latin typeface="Proxima Nova Regular"/>
                <a:ea typeface="Futura Std Book" charset="0"/>
                <a:cs typeface="Arial" panose="020B0604020202020204" pitchFamily="34" charset="0"/>
              </a:rPr>
              <a:t>American College of Radiology ACR Appropriateness Criteria for Follow-up of Malignant or Aggressive Musculoskeletal Tumors. Catherine C. Roberts, Mark J. </a:t>
            </a:r>
            <a:r>
              <a:rPr lang="en-US" sz="1600" dirty="0">
                <a:latin typeface="Proxima Nova Regular"/>
                <a:ea typeface="Futura Std Book" charset="0"/>
                <a:cs typeface="Arial" panose="020B0604020202020204" pitchFamily="34" charset="0"/>
              </a:rPr>
              <a:t>Kransdorf</a:t>
            </a:r>
            <a:r>
              <a:rPr lang="en-US" sz="1600" dirty="0">
                <a:latin typeface="Proxima Nova Regular"/>
                <a:ea typeface="Futura Std Book" charset="0"/>
                <a:cs typeface="Arial" panose="020B0604020202020204" pitchFamily="34" charset="0"/>
              </a:rPr>
              <a:t>, Francesca D. </a:t>
            </a:r>
            <a:r>
              <a:rPr lang="en-US" sz="1600" dirty="0">
                <a:latin typeface="Proxima Nova Regular"/>
                <a:ea typeface="Futura Std Book" charset="0"/>
                <a:cs typeface="Arial" panose="020B0604020202020204" pitchFamily="34" charset="0"/>
              </a:rPr>
              <a:t>Beaman</a:t>
            </a:r>
            <a:r>
              <a:rPr lang="en-US" sz="1600" dirty="0">
                <a:latin typeface="Proxima Nova Regular"/>
                <a:ea typeface="Futura Std Book" charset="0"/>
                <a:cs typeface="Arial" panose="020B0604020202020204" pitchFamily="34" charset="0"/>
              </a:rPr>
              <a:t>, Ronald S. Adler, </a:t>
            </a:r>
            <a:r>
              <a:rPr lang="en-US" sz="1600" dirty="0">
                <a:latin typeface="Proxima Nova Regular"/>
                <a:ea typeface="Futura Std Book" charset="0"/>
                <a:cs typeface="Arial" panose="020B0604020202020204" pitchFamily="34" charset="0"/>
              </a:rPr>
              <a:t>Behrang</a:t>
            </a:r>
            <a:r>
              <a:rPr lang="en-US" sz="1600" dirty="0">
                <a:latin typeface="Proxima Nova Regular"/>
                <a:ea typeface="Futura Std Book" charset="0"/>
                <a:cs typeface="Arial" panose="020B0604020202020204" pitchFamily="34" charset="0"/>
              </a:rPr>
              <a:t> </a:t>
            </a:r>
            <a:r>
              <a:rPr lang="en-US" sz="1600" dirty="0">
                <a:latin typeface="Proxima Nova Regular"/>
                <a:ea typeface="Futura Std Book" charset="0"/>
                <a:cs typeface="Arial" panose="020B0604020202020204" pitchFamily="34" charset="0"/>
              </a:rPr>
              <a:t>Amini</a:t>
            </a:r>
            <a:r>
              <a:rPr lang="en-US" sz="1600" dirty="0">
                <a:latin typeface="Proxima Nova Regular"/>
                <a:ea typeface="Futura Std Book" charset="0"/>
                <a:cs typeface="Arial" panose="020B0604020202020204" pitchFamily="34" charset="0"/>
              </a:rPr>
              <a:t>, MD, Marc Appel, Stephanie A. Bernard, Ian Blair Fries, Isabelle M. </a:t>
            </a:r>
            <a:r>
              <a:rPr lang="en-US" sz="1600" dirty="0">
                <a:latin typeface="Proxima Nova Regular"/>
                <a:ea typeface="Futura Std Book" charset="0"/>
                <a:cs typeface="Arial" panose="020B0604020202020204" pitchFamily="34" charset="0"/>
              </a:rPr>
              <a:t>Germano</a:t>
            </a:r>
            <a:r>
              <a:rPr lang="en-US" sz="1600" dirty="0">
                <a:latin typeface="Proxima Nova Regular"/>
                <a:ea typeface="Futura Std Book" charset="0"/>
                <a:cs typeface="Arial" panose="020B0604020202020204" pitchFamily="34" charset="0"/>
              </a:rPr>
              <a:t>, Bennett S. Greenspan, Langston T. Holly, Charlotte D. </a:t>
            </a:r>
            <a:r>
              <a:rPr lang="en-US" sz="1600" dirty="0">
                <a:latin typeface="Proxima Nova Regular"/>
                <a:ea typeface="Futura Std Book" charset="0"/>
                <a:cs typeface="Arial" panose="020B0604020202020204" pitchFamily="34" charset="0"/>
              </a:rPr>
              <a:t>Kubicky</a:t>
            </a:r>
            <a:r>
              <a:rPr lang="en-US" sz="1600" dirty="0">
                <a:latin typeface="Proxima Nova Regular"/>
                <a:ea typeface="Futura Std Book" charset="0"/>
                <a:cs typeface="Arial" panose="020B0604020202020204" pitchFamily="34" charset="0"/>
              </a:rPr>
              <a:t>, Simon </a:t>
            </a:r>
            <a:r>
              <a:rPr lang="en-US" sz="1600" dirty="0">
                <a:latin typeface="Proxima Nova Regular"/>
                <a:ea typeface="Futura Std Book" charset="0"/>
                <a:cs typeface="Arial" panose="020B0604020202020204" pitchFamily="34" charset="0"/>
              </a:rPr>
              <a:t>Shek</a:t>
            </a:r>
            <a:r>
              <a:rPr lang="en-US" sz="1600" dirty="0">
                <a:latin typeface="Proxima Nova Regular"/>
                <a:ea typeface="Futura Std Book" charset="0"/>
                <a:cs typeface="Arial" panose="020B0604020202020204" pitchFamily="34" charset="0"/>
              </a:rPr>
              <a:t>-Man Lo, Timothy J. Mosher, Andrew E. Sloan, Michael J. Tuite, Eric A. Walker, Robert J. Ward, Daniel E. </a:t>
            </a:r>
            <a:r>
              <a:rPr lang="en-US" sz="1600" dirty="0">
                <a:latin typeface="Proxima Nova Regular"/>
                <a:ea typeface="Futura Std Book" charset="0"/>
                <a:cs typeface="Arial" panose="020B0604020202020204" pitchFamily="34" charset="0"/>
              </a:rPr>
              <a:t>Wessell</a:t>
            </a:r>
            <a:r>
              <a:rPr lang="en-US" sz="1600" dirty="0">
                <a:latin typeface="Proxima Nova Regular"/>
                <a:ea typeface="Futura Std Book" charset="0"/>
                <a:cs typeface="Arial" panose="020B0604020202020204" pitchFamily="34" charset="0"/>
              </a:rPr>
              <a:t>, Barbara N. </a:t>
            </a:r>
            <a:r>
              <a:rPr lang="en-US" sz="1600" dirty="0">
                <a:latin typeface="Proxima Nova Regular"/>
                <a:ea typeface="Futura Std Book" charset="0"/>
                <a:cs typeface="Arial" panose="020B0604020202020204" pitchFamily="34" charset="0"/>
              </a:rPr>
              <a:t>Weissman</a:t>
            </a:r>
            <a:r>
              <a:rPr lang="en-US" sz="1600" dirty="0">
                <a:latin typeface="Proxima Nova Regular"/>
                <a:ea typeface="Futura Std Book" charset="0"/>
                <a:cs typeface="Arial" panose="020B0604020202020204" pitchFamily="34" charset="0"/>
              </a:rPr>
              <a:t>. Available at https://acsearch.acr.org/dfddfgfdocs/69428/Narrative/. American College of Radiology.</a:t>
            </a:r>
          </a:p>
          <a:p>
            <a:pPr marL="457200" indent="-457200" eaLnBrk="0" hangingPunct="0">
              <a:buFont typeface="+mj-lt"/>
              <a:buAutoNum type="arabicPeriod"/>
            </a:pPr>
            <a:r>
              <a:rPr lang="en-US" sz="1600" dirty="0">
                <a:latin typeface="Proxima Nova Regular"/>
                <a:ea typeface="Futura Std Book" charset="0"/>
                <a:cs typeface="Arial" panose="020B0604020202020204" pitchFamily="34" charset="0"/>
              </a:rPr>
              <a:t>Bottinor</a:t>
            </a:r>
            <a:r>
              <a:rPr lang="en-US" sz="1600" dirty="0">
                <a:latin typeface="Proxima Nova Regular"/>
                <a:ea typeface="Futura Std Book" charset="0"/>
                <a:cs typeface="Arial" panose="020B0604020202020204" pitchFamily="34" charset="0"/>
              </a:rPr>
              <a:t> W, </a:t>
            </a:r>
            <a:r>
              <a:rPr lang="en-US" sz="1600" dirty="0">
                <a:latin typeface="Proxima Nova Regular"/>
                <a:ea typeface="Futura Std Book" charset="0"/>
                <a:cs typeface="Arial" panose="020B0604020202020204" pitchFamily="34" charset="0"/>
              </a:rPr>
              <a:t>Polkampally</a:t>
            </a:r>
            <a:r>
              <a:rPr lang="en-US" sz="1600" dirty="0">
                <a:latin typeface="Proxima Nova Regular"/>
                <a:ea typeface="Futura Std Book" charset="0"/>
                <a:cs typeface="Arial" panose="020B0604020202020204" pitchFamily="34" charset="0"/>
              </a:rPr>
              <a:t> P, </a:t>
            </a:r>
            <a:r>
              <a:rPr lang="en-US" sz="1600" dirty="0">
                <a:latin typeface="Proxima Nova Regular"/>
                <a:ea typeface="Futura Std Book" charset="0"/>
                <a:cs typeface="Arial" panose="020B0604020202020204" pitchFamily="34" charset="0"/>
              </a:rPr>
              <a:t>Jovin</a:t>
            </a:r>
            <a:r>
              <a:rPr lang="en-US" sz="1600" dirty="0">
                <a:latin typeface="Proxima Nova Regular"/>
                <a:ea typeface="Futura Std Book" charset="0"/>
                <a:cs typeface="Arial" panose="020B0604020202020204" pitchFamily="34" charset="0"/>
              </a:rPr>
              <a:t> I. Adverse reactions to iodinated contrast media. Int J </a:t>
            </a:r>
            <a:r>
              <a:rPr lang="en-US" sz="1600" dirty="0">
                <a:latin typeface="Proxima Nova Regular"/>
                <a:ea typeface="Futura Std Book" charset="0"/>
                <a:cs typeface="Arial" panose="020B0604020202020204" pitchFamily="34" charset="0"/>
              </a:rPr>
              <a:t>Angiol</a:t>
            </a:r>
            <a:r>
              <a:rPr lang="en-US" sz="1600" dirty="0">
                <a:latin typeface="Proxima Nova Regular"/>
                <a:ea typeface="Futura Std Book" charset="0"/>
                <a:cs typeface="Arial" panose="020B0604020202020204" pitchFamily="34" charset="0"/>
              </a:rPr>
              <a:t>. 2013;22(3):149–154. </a:t>
            </a:r>
          </a:p>
          <a:p>
            <a:pPr marL="457200" indent="-457200" eaLnBrk="0" hangingPunct="0">
              <a:buFont typeface="+mj-lt"/>
              <a:buAutoNum type="arabicPeriod"/>
            </a:pPr>
            <a:r>
              <a:rPr lang="en-US" sz="1600" dirty="0">
                <a:latin typeface="Proxima Nova Regular"/>
                <a:ea typeface="Futura Std Book" charset="0"/>
                <a:cs typeface="Arial" panose="020B0604020202020204" pitchFamily="34" charset="0"/>
              </a:rPr>
              <a:t>Dobbs MD, </a:t>
            </a:r>
            <a:r>
              <a:rPr lang="en-US" sz="1600" dirty="0">
                <a:latin typeface="Proxima Nova Regular"/>
                <a:ea typeface="Futura Std Book" charset="0"/>
                <a:cs typeface="Arial" panose="020B0604020202020204" pitchFamily="34" charset="0"/>
              </a:rPr>
              <a:t>Lowas</a:t>
            </a:r>
            <a:r>
              <a:rPr lang="en-US" sz="1600" dirty="0">
                <a:latin typeface="Proxima Nova Regular"/>
                <a:ea typeface="Futura Std Book" charset="0"/>
                <a:cs typeface="Arial" panose="020B0604020202020204" pitchFamily="34" charset="0"/>
              </a:rPr>
              <a:t> SR, </a:t>
            </a:r>
            <a:r>
              <a:rPr lang="en-US" sz="1600" dirty="0">
                <a:latin typeface="Proxima Nova Regular"/>
                <a:ea typeface="Futura Std Book" charset="0"/>
                <a:cs typeface="Arial" panose="020B0604020202020204" pitchFamily="34" charset="0"/>
              </a:rPr>
              <a:t>Hernanz</a:t>
            </a:r>
            <a:r>
              <a:rPr lang="en-US" sz="1600" dirty="0">
                <a:latin typeface="Proxima Nova Regular"/>
                <a:ea typeface="Futura Std Book" charset="0"/>
                <a:cs typeface="Arial" panose="020B0604020202020204" pitchFamily="34" charset="0"/>
              </a:rPr>
              <a:t>-Schulman M, Holt GE, Yu C, </a:t>
            </a:r>
            <a:r>
              <a:rPr lang="en-US" sz="1600" dirty="0">
                <a:latin typeface="Proxima Nova Regular"/>
                <a:ea typeface="Futura Std Book" charset="0"/>
                <a:cs typeface="Arial" panose="020B0604020202020204" pitchFamily="34" charset="0"/>
              </a:rPr>
              <a:t>Kan</a:t>
            </a:r>
            <a:r>
              <a:rPr lang="en-US" sz="1600" dirty="0">
                <a:latin typeface="Proxima Nova Regular"/>
                <a:ea typeface="Futura Std Book" charset="0"/>
                <a:cs typeface="Arial" panose="020B0604020202020204" pitchFamily="34" charset="0"/>
              </a:rPr>
              <a:t> JH. Impact of abdominopelvic CT on Ewing sarcoma management. </a:t>
            </a:r>
            <a:r>
              <a:rPr lang="en-US" sz="1600" dirty="0">
                <a:latin typeface="Proxima Nova Regular"/>
                <a:ea typeface="Futura Std Book" charset="0"/>
                <a:cs typeface="Arial" panose="020B0604020202020204" pitchFamily="34" charset="0"/>
              </a:rPr>
              <a:t>Acad</a:t>
            </a:r>
            <a:r>
              <a:rPr lang="en-US" sz="1600" dirty="0">
                <a:latin typeface="Proxima Nova Regular"/>
                <a:ea typeface="Futura Std Book" charset="0"/>
                <a:cs typeface="Arial" panose="020B0604020202020204" pitchFamily="34" charset="0"/>
              </a:rPr>
              <a:t> </a:t>
            </a:r>
            <a:r>
              <a:rPr lang="en-US" sz="1600" dirty="0">
                <a:latin typeface="Proxima Nova Regular"/>
                <a:ea typeface="Futura Std Book" charset="0"/>
                <a:cs typeface="Arial" panose="020B0604020202020204" pitchFamily="34" charset="0"/>
              </a:rPr>
              <a:t>Radiol</a:t>
            </a:r>
            <a:r>
              <a:rPr lang="en-US" sz="1600" dirty="0">
                <a:latin typeface="Proxima Nova Regular"/>
                <a:ea typeface="Futura Std Book" charset="0"/>
                <a:cs typeface="Arial" panose="020B0604020202020204" pitchFamily="34" charset="0"/>
              </a:rPr>
              <a:t>. 2010;17(10):1288-1291.</a:t>
            </a:r>
          </a:p>
          <a:p>
            <a:pPr marL="457200" indent="-457200" eaLnBrk="0" hangingPunct="0">
              <a:buFont typeface="+mj-lt"/>
              <a:buAutoNum type="arabicPeriod"/>
            </a:pPr>
            <a:r>
              <a:rPr lang="en-US" sz="1600" dirty="0">
                <a:latin typeface="Proxima Nova Regular"/>
                <a:ea typeface="Futura Std Book" charset="0"/>
                <a:cs typeface="Arial" panose="020B0604020202020204" pitchFamily="34" charset="0"/>
              </a:rPr>
              <a:t>King DM, </a:t>
            </a:r>
            <a:r>
              <a:rPr lang="en-US" sz="1600" dirty="0">
                <a:latin typeface="Proxima Nova Regular"/>
                <a:ea typeface="Futura Std Book" charset="0"/>
                <a:cs typeface="Arial" panose="020B0604020202020204" pitchFamily="34" charset="0"/>
              </a:rPr>
              <a:t>Hackbarth</a:t>
            </a:r>
            <a:r>
              <a:rPr lang="en-US" sz="1600" dirty="0">
                <a:latin typeface="Proxima Nova Regular"/>
                <a:ea typeface="Futura Std Book" charset="0"/>
                <a:cs typeface="Arial" panose="020B0604020202020204" pitchFamily="34" charset="0"/>
              </a:rPr>
              <a:t> DA, Kilian CM, Carrera GF. Soft-tissue sarcoma metastases identified on abdomen and pelvis CT imaging. </a:t>
            </a:r>
            <a:r>
              <a:rPr lang="en-US" sz="1600" dirty="0">
                <a:latin typeface="Proxima Nova Regular"/>
                <a:ea typeface="Futura Std Book" charset="0"/>
                <a:cs typeface="Arial" panose="020B0604020202020204" pitchFamily="34" charset="0"/>
              </a:rPr>
              <a:t>Clin</a:t>
            </a:r>
            <a:r>
              <a:rPr lang="en-US" sz="1600" dirty="0">
                <a:latin typeface="Proxima Nova Regular"/>
                <a:ea typeface="Futura Std Book" charset="0"/>
                <a:cs typeface="Arial" panose="020B0604020202020204" pitchFamily="34" charset="0"/>
              </a:rPr>
              <a:t> </a:t>
            </a:r>
            <a:r>
              <a:rPr lang="en-US" sz="1600" dirty="0">
                <a:latin typeface="Proxima Nova Regular"/>
                <a:ea typeface="Futura Std Book" charset="0"/>
                <a:cs typeface="Arial" panose="020B0604020202020204" pitchFamily="34" charset="0"/>
              </a:rPr>
              <a:t>Orthop</a:t>
            </a:r>
            <a:r>
              <a:rPr lang="en-US" sz="1600" dirty="0">
                <a:latin typeface="Proxima Nova Regular"/>
                <a:ea typeface="Futura Std Book" charset="0"/>
                <a:cs typeface="Arial" panose="020B0604020202020204" pitchFamily="34" charset="0"/>
              </a:rPr>
              <a:t> </a:t>
            </a:r>
            <a:r>
              <a:rPr lang="en-US" sz="1600" dirty="0">
                <a:latin typeface="Proxima Nova Regular"/>
                <a:ea typeface="Futura Std Book" charset="0"/>
                <a:cs typeface="Arial" panose="020B0604020202020204" pitchFamily="34" charset="0"/>
              </a:rPr>
              <a:t>Relat</a:t>
            </a:r>
            <a:r>
              <a:rPr lang="en-US" sz="1600" dirty="0">
                <a:latin typeface="Proxima Nova Regular"/>
                <a:ea typeface="Futura Std Book" charset="0"/>
                <a:cs typeface="Arial" panose="020B0604020202020204" pitchFamily="34" charset="0"/>
              </a:rPr>
              <a:t> Res. 2009;467(11):2838–2844. </a:t>
            </a:r>
          </a:p>
          <a:p>
            <a:pPr marL="457200" indent="-457200" eaLnBrk="0" hangingPunct="0">
              <a:buFont typeface="+mj-lt"/>
              <a:buAutoNum type="arabicPeriod"/>
            </a:pPr>
            <a:r>
              <a:rPr lang="en-US" sz="1600" dirty="0">
                <a:latin typeface="Proxima Nova Regular"/>
                <a:ea typeface="Futura Std Book" charset="0"/>
                <a:cs typeface="Arial" panose="020B0604020202020204" pitchFamily="34" charset="0"/>
              </a:rPr>
              <a:t>Rastogi</a:t>
            </a:r>
            <a:r>
              <a:rPr lang="en-US" sz="1600" dirty="0">
                <a:latin typeface="Proxima Nova Regular"/>
                <a:ea typeface="Futura Std Book" charset="0"/>
                <a:cs typeface="Arial" panose="020B0604020202020204" pitchFamily="34" charset="0"/>
              </a:rPr>
              <a:t>, R., Garg, R., </a:t>
            </a:r>
            <a:r>
              <a:rPr lang="en-US" sz="1600" dirty="0">
                <a:latin typeface="Proxima Nova Regular"/>
                <a:ea typeface="Futura Std Book" charset="0"/>
                <a:cs typeface="Arial" panose="020B0604020202020204" pitchFamily="34" charset="0"/>
              </a:rPr>
              <a:t>Thulkar</a:t>
            </a:r>
            <a:r>
              <a:rPr lang="en-US" sz="1600" dirty="0">
                <a:latin typeface="Proxima Nova Regular"/>
                <a:ea typeface="Futura Std Book" charset="0"/>
                <a:cs typeface="Arial" panose="020B0604020202020204" pitchFamily="34" charset="0"/>
              </a:rPr>
              <a:t>, S. et al. Unusual thoracic CT manifestations of osteosarcoma: review of 16 cases. </a:t>
            </a:r>
            <a:r>
              <a:rPr lang="en-US" sz="1600" dirty="0">
                <a:latin typeface="Proxima Nova Regular"/>
                <a:ea typeface="Futura Std Book" charset="0"/>
                <a:cs typeface="Arial" panose="020B0604020202020204" pitchFamily="34" charset="0"/>
              </a:rPr>
              <a:t>Pediatr</a:t>
            </a:r>
            <a:r>
              <a:rPr lang="en-US" sz="1600" dirty="0">
                <a:latin typeface="Proxima Nova Regular"/>
                <a:ea typeface="Futura Std Book" charset="0"/>
                <a:cs typeface="Arial" panose="020B0604020202020204" pitchFamily="34" charset="0"/>
              </a:rPr>
              <a:t> </a:t>
            </a:r>
            <a:r>
              <a:rPr lang="en-US" sz="1600" dirty="0">
                <a:latin typeface="Proxima Nova Regular"/>
                <a:ea typeface="Futura Std Book" charset="0"/>
                <a:cs typeface="Arial" panose="020B0604020202020204" pitchFamily="34" charset="0"/>
              </a:rPr>
              <a:t>Radiol</a:t>
            </a:r>
            <a:r>
              <a:rPr lang="en-US" sz="1600" dirty="0">
                <a:latin typeface="Proxima Nova Regular"/>
                <a:ea typeface="Futura Std Book" charset="0"/>
                <a:cs typeface="Arial" panose="020B0604020202020204" pitchFamily="34" charset="0"/>
              </a:rPr>
              <a:t> (2008) 38: 551.</a:t>
            </a:r>
          </a:p>
          <a:p>
            <a:pPr marL="457200" indent="-457200" eaLnBrk="0" hangingPunct="0">
              <a:buFont typeface="+mj-lt"/>
              <a:buAutoNum type="arabicPeriod"/>
            </a:pPr>
            <a:endParaRPr lang="en-US" sz="1600" dirty="0">
              <a:latin typeface="Proxima Nova Regular"/>
              <a:ea typeface="Futura Std Book" charset="0"/>
              <a:cs typeface="Arial" panose="020B0604020202020204" pitchFamily="34" charset="0"/>
            </a:endParaRPr>
          </a:p>
          <a:p>
            <a:pPr marL="457200" indent="-457200" eaLnBrk="0" hangingPunct="0">
              <a:buFont typeface="+mj-lt"/>
              <a:buAutoNum type="arabicPeriod"/>
            </a:pPr>
            <a:endParaRPr lang="en-US" sz="1600" dirty="0">
              <a:latin typeface="Proxima Nova Regular"/>
              <a:ea typeface="Futura Std Book" charset="0"/>
              <a:cs typeface="Arial" panose="020B0604020202020204" pitchFamily="34" charset="0"/>
            </a:endParaRPr>
          </a:p>
        </p:txBody>
      </p:sp>
      <p:sp>
        <p:nvSpPr>
          <p:cNvPr id="50" name="Text Box 191">
            <a:extLst>
              <a:ext uri="{FF2B5EF4-FFF2-40B4-BE49-F238E27FC236}">
                <a16:creationId xmlns:a16="http://schemas.microsoft.com/office/drawing/2014/main" id="{FDEB89C3-4A3C-4228-AFC0-ABCFEF66FFE5}"/>
              </a:ext>
            </a:extLst>
          </p:cNvPr>
          <p:cNvSpPr txBox="1">
            <a:spLocks noChangeArrowheads="1"/>
          </p:cNvSpPr>
          <p:nvPr/>
        </p:nvSpPr>
        <p:spPr bwMode="auto">
          <a:xfrm>
            <a:off x="39134715" y="26149691"/>
            <a:ext cx="11123085" cy="1135688"/>
          </a:xfrm>
          <a:prstGeom prst="rect">
            <a:avLst/>
          </a:prstGeom>
          <a:solidFill>
            <a:schemeClr val="bg1"/>
          </a:solidFill>
          <a:ln w="9525">
            <a:noFill/>
            <a:miter lim="800000"/>
            <a:headEnd/>
            <a:tailEnd/>
          </a:ln>
          <a:effectLst/>
        </p:spPr>
        <p:txBody>
          <a:bodyPr wrap="square" lIns="175254" tIns="87627" rIns="175254" bIns="122678">
            <a:spAutoFit/>
          </a:bodyPr>
          <a:lstStyle/>
          <a:p>
            <a:pPr eaLnBrk="0" hangingPunct="0">
              <a:spcBef>
                <a:spcPct val="50000"/>
              </a:spcBef>
              <a:tabLst>
                <a:tab pos="876270" algn="l"/>
              </a:tabLst>
              <a:defRPr/>
            </a:pPr>
            <a:r>
              <a:rPr lang="en-US" sz="6000" b="1" spc="100" dirty="0" smtClean="0">
                <a:solidFill>
                  <a:srgbClr val="DCAA00"/>
                </a:solidFill>
                <a:latin typeface="+mj-lt"/>
                <a:ea typeface="Futura Std Book" charset="0"/>
                <a:cs typeface="Arial" panose="020B0604020202020204" pitchFamily="34" charset="0"/>
              </a:rPr>
              <a:t>References</a:t>
            </a:r>
            <a:endParaRPr lang="en-US" sz="6000" spc="100" dirty="0">
              <a:solidFill>
                <a:srgbClr val="DCAA00"/>
              </a:solidFill>
              <a:latin typeface="+mj-lt"/>
              <a:ea typeface="Futura Std Book" charset="0"/>
              <a:cs typeface="Arial" panose="020B0604020202020204" pitchFamily="34" charset="0"/>
            </a:endParaRPr>
          </a:p>
        </p:txBody>
      </p:sp>
      <p:pic>
        <p:nvPicPr>
          <p:cNvPr id="19" name="Picture 18">
            <a:extLst>
              <a:ext uri="{FF2B5EF4-FFF2-40B4-BE49-F238E27FC236}">
                <a16:creationId xmlns:a16="http://schemas.microsoft.com/office/drawing/2014/main" id="{68CB1062-CE17-B645-942D-B41CB7657131}"/>
              </a:ext>
            </a:extLst>
          </p:cNvPr>
          <p:cNvPicPr>
            <a:picLocks noChangeAspect="1"/>
          </p:cNvPicPr>
          <p:nvPr/>
        </p:nvPicPr>
        <p:blipFill>
          <a:blip r:embed="rId2"/>
          <a:stretch>
            <a:fillRect/>
          </a:stretch>
        </p:blipFill>
        <p:spPr>
          <a:xfrm>
            <a:off x="1080795" y="2361196"/>
            <a:ext cx="11052544" cy="2000228"/>
          </a:xfrm>
          <a:prstGeom prst="rect">
            <a:avLst/>
          </a:prstGeom>
        </p:spPr>
      </p:pic>
      <p:pic>
        <p:nvPicPr>
          <p:cNvPr id="20" name="Picture 19">
            <a:extLst>
              <a:ext uri="{FF2B5EF4-FFF2-40B4-BE49-F238E27FC236}">
                <a16:creationId xmlns:a16="http://schemas.microsoft.com/office/drawing/2014/main" id="{16EDEEFB-6EDD-0145-BF14-088AA09356B1}"/>
              </a:ext>
            </a:extLst>
          </p:cNvPr>
          <p:cNvPicPr>
            <a:picLocks noChangeAspect="1"/>
          </p:cNvPicPr>
          <p:nvPr/>
        </p:nvPicPr>
        <p:blipFill>
          <a:blip r:embed="rId3"/>
          <a:stretch>
            <a:fillRect/>
          </a:stretch>
        </p:blipFill>
        <p:spPr>
          <a:xfrm>
            <a:off x="10130368" y="-1940646"/>
            <a:ext cx="6561664" cy="8581879"/>
          </a:xfrm>
          <a:prstGeom prst="rect">
            <a:avLst/>
          </a:prstGeom>
        </p:spPr>
      </p:pic>
      <p:sp>
        <p:nvSpPr>
          <p:cNvPr id="22" name="TextBox 46">
            <a:extLst>
              <a:ext uri="{FF2B5EF4-FFF2-40B4-BE49-F238E27FC236}">
                <a16:creationId xmlns:a16="http://schemas.microsoft.com/office/drawing/2014/main" id="{84FACD36-7D72-4428-9A38-E5D563CE9370}"/>
              </a:ext>
            </a:extLst>
          </p:cNvPr>
          <p:cNvSpPr txBox="1">
            <a:spLocks noChangeArrowheads="1"/>
          </p:cNvSpPr>
          <p:nvPr/>
        </p:nvSpPr>
        <p:spPr bwMode="auto">
          <a:xfrm>
            <a:off x="457200" y="18723188"/>
            <a:ext cx="12115134" cy="3685618"/>
          </a:xfrm>
          <a:prstGeom prst="rect">
            <a:avLst/>
          </a:prstGeom>
          <a:noFill/>
          <a:ln w="9525">
            <a:noFill/>
            <a:miter lim="800000"/>
            <a:headEnd/>
            <a:tailEnd/>
          </a:ln>
        </p:spPr>
        <p:txBody>
          <a:bodyPr wrap="square" lIns="175254" tIns="87627" rIns="175254" bIns="87627">
            <a:spAutoFit/>
          </a:bodyPr>
          <a:lstStyle/>
          <a:p>
            <a:pPr eaLnBrk="0" hangingPunct="0"/>
            <a:r>
              <a:rPr lang="en-US" sz="3800" dirty="0">
                <a:latin typeface="Proxima Nova Regular"/>
                <a:ea typeface="Futura Std Book" charset="0"/>
                <a:cs typeface="Arial" panose="020B0604020202020204" pitchFamily="34" charset="0"/>
              </a:rPr>
              <a:t>CT Chest imaging with contrast is frequently ordered by non-sarcoma specialists for sarcoma metastasis screening. Non-contrast CT of the chest orders are often converted to contrasted studies. Contrasted CT imaging incurs unnecessary patient and institutional cost.</a:t>
            </a:r>
            <a:endParaRPr lang="en-US" sz="3800" dirty="0" smtClean="0">
              <a:latin typeface="Proxima Nova Regular"/>
              <a:ea typeface="Futura Std Book" charset="0"/>
              <a:cs typeface="Arial" panose="020B0604020202020204" pitchFamily="34" charset="0"/>
            </a:endParaRPr>
          </a:p>
        </p:txBody>
      </p:sp>
      <p:pic>
        <p:nvPicPr>
          <p:cNvPr id="23" name="Google Shape;115;p13" title="Points scored"/>
          <p:cNvPicPr preferRelativeResize="0"/>
          <p:nvPr/>
        </p:nvPicPr>
        <p:blipFill>
          <a:blip r:embed="rId4">
            <a:alphaModFix/>
          </a:blip>
          <a:stretch>
            <a:fillRect/>
          </a:stretch>
        </p:blipFill>
        <p:spPr>
          <a:xfrm>
            <a:off x="13611948" y="7657369"/>
            <a:ext cx="9248052" cy="5587406"/>
          </a:xfrm>
          <a:prstGeom prst="rect">
            <a:avLst/>
          </a:prstGeom>
          <a:noFill/>
          <a:ln>
            <a:noFill/>
          </a:ln>
        </p:spPr>
      </p:pic>
      <p:pic>
        <p:nvPicPr>
          <p:cNvPr id="24" name="Google Shape;114;p13" title="Points scored"/>
          <p:cNvPicPr preferRelativeResize="0"/>
          <p:nvPr/>
        </p:nvPicPr>
        <p:blipFill>
          <a:blip r:embed="rId5">
            <a:alphaModFix/>
          </a:blip>
          <a:stretch>
            <a:fillRect/>
          </a:stretch>
        </p:blipFill>
        <p:spPr>
          <a:xfrm>
            <a:off x="13411200" y="13684859"/>
            <a:ext cx="9448800" cy="6000599"/>
          </a:xfrm>
          <a:prstGeom prst="rect">
            <a:avLst/>
          </a:prstGeom>
          <a:noFill/>
          <a:ln>
            <a:noFill/>
          </a:ln>
        </p:spPr>
      </p:pic>
      <p:pic>
        <p:nvPicPr>
          <p:cNvPr id="25" name="Google Shape;125;p13"/>
          <p:cNvPicPr preferRelativeResize="0"/>
          <p:nvPr/>
        </p:nvPicPr>
        <p:blipFill>
          <a:blip r:embed="rId6">
            <a:alphaModFix/>
          </a:blip>
          <a:stretch>
            <a:fillRect/>
          </a:stretch>
        </p:blipFill>
        <p:spPr>
          <a:xfrm>
            <a:off x="13632000" y="20904398"/>
            <a:ext cx="9685199" cy="4165662"/>
          </a:xfrm>
          <a:prstGeom prst="rect">
            <a:avLst/>
          </a:prstGeom>
          <a:noFill/>
          <a:ln>
            <a:noFill/>
          </a:ln>
        </p:spPr>
      </p:pic>
      <p:pic>
        <p:nvPicPr>
          <p:cNvPr id="26" name="Google Shape;122;p13"/>
          <p:cNvPicPr preferRelativeResize="0"/>
          <p:nvPr/>
        </p:nvPicPr>
        <p:blipFill>
          <a:blip r:embed="rId7">
            <a:alphaModFix/>
          </a:blip>
          <a:stretch>
            <a:fillRect/>
          </a:stretch>
        </p:blipFill>
        <p:spPr>
          <a:xfrm>
            <a:off x="13411200" y="26289000"/>
            <a:ext cx="9905999" cy="4996866"/>
          </a:xfrm>
          <a:prstGeom prst="rect">
            <a:avLst/>
          </a:prstGeom>
          <a:noFill/>
          <a:ln>
            <a:noFill/>
          </a:ln>
        </p:spPr>
      </p:pic>
      <p:sp>
        <p:nvSpPr>
          <p:cNvPr id="28" name="Google Shape;119;p13"/>
          <p:cNvSpPr txBox="1"/>
          <p:nvPr/>
        </p:nvSpPr>
        <p:spPr>
          <a:xfrm>
            <a:off x="26786254" y="26374062"/>
            <a:ext cx="9942146" cy="4062620"/>
          </a:xfrm>
          <a:prstGeom prst="rect">
            <a:avLst/>
          </a:prstGeom>
          <a:solidFill>
            <a:schemeClr val="lt1"/>
          </a:solidFill>
          <a:ln w="9525" cap="flat" cmpd="sng">
            <a:solidFill>
              <a:schemeClr val="dk1"/>
            </a:solidFill>
            <a:prstDash val="solid"/>
            <a:miter lim="8000"/>
            <a:headEnd type="none" w="sm" len="sm"/>
            <a:tailEnd type="none" w="sm" len="sm"/>
          </a:ln>
        </p:spPr>
        <p:txBody>
          <a:bodyPr spcFirstLastPara="1" wrap="square" lIns="91425" tIns="91425" rIns="91425" bIns="91425" anchor="t" anchorCtr="0">
            <a:spAutoFit/>
          </a:bodyPr>
          <a:lstStyle/>
          <a:p>
            <a:pPr marL="0" lvl="0" indent="0" algn="l" rtl="0">
              <a:spcBef>
                <a:spcPts val="0"/>
              </a:spcBef>
              <a:spcAft>
                <a:spcPts val="0"/>
              </a:spcAft>
              <a:buNone/>
            </a:pPr>
            <a:r>
              <a:rPr lang="en-US" sz="3600" dirty="0">
                <a:latin typeface="Proxima Nova Regular"/>
              </a:rPr>
              <a:t>Figure 4: This figure represents the average cost per patient incurred by ordering the average number of CTs with contrast per patient in our population (6.6 CTs with contrast). It also depicts that total cost by the entire patient population for all of the CTs with contrast ordered. </a:t>
            </a:r>
            <a:endParaRPr sz="3600" dirty="0">
              <a:latin typeface="Proxima Nova Regular"/>
            </a:endParaRPr>
          </a:p>
        </p:txBody>
      </p:sp>
      <p:sp>
        <p:nvSpPr>
          <p:cNvPr id="29" name="Google Shape;118;p13"/>
          <p:cNvSpPr txBox="1"/>
          <p:nvPr/>
        </p:nvSpPr>
        <p:spPr>
          <a:xfrm>
            <a:off x="26786255" y="20280313"/>
            <a:ext cx="9942145" cy="5170616"/>
          </a:xfrm>
          <a:prstGeom prst="rect">
            <a:avLst/>
          </a:prstGeom>
          <a:solidFill>
            <a:schemeClr val="lt1"/>
          </a:solidFill>
          <a:ln w="9525" cap="flat" cmpd="sng">
            <a:solidFill>
              <a:schemeClr val="dk1"/>
            </a:solidFill>
            <a:prstDash val="solid"/>
            <a:miter lim="8000"/>
            <a:headEnd type="none" w="sm" len="sm"/>
            <a:tailEnd type="none" w="sm" len="sm"/>
          </a:ln>
        </p:spPr>
        <p:txBody>
          <a:bodyPr spcFirstLastPara="1" wrap="square" lIns="91425" tIns="91425" rIns="91425" bIns="91425" anchor="t" anchorCtr="0">
            <a:spAutoFit/>
          </a:bodyPr>
          <a:lstStyle/>
          <a:p>
            <a:pPr marL="0" lvl="0" indent="0" algn="l" rtl="0">
              <a:spcBef>
                <a:spcPts val="0"/>
              </a:spcBef>
              <a:spcAft>
                <a:spcPts val="0"/>
              </a:spcAft>
              <a:buNone/>
            </a:pPr>
            <a:r>
              <a:rPr lang="en-US" sz="3600" dirty="0">
                <a:latin typeface="Proxima Nova Regular"/>
              </a:rPr>
              <a:t>Figure 3: This table compares diagnosis of  &lt;5mm nodules. Of the 32 patients with &lt;5 mm nodules initially called, 28 (87.5%) were labelled as indeterminate. </a:t>
            </a:r>
            <a:endParaRPr sz="3600" dirty="0">
              <a:latin typeface="Proxima Nova Regular"/>
            </a:endParaRPr>
          </a:p>
          <a:p>
            <a:pPr marL="0" lvl="0" indent="0" algn="l" rtl="0">
              <a:spcBef>
                <a:spcPts val="0"/>
              </a:spcBef>
              <a:spcAft>
                <a:spcPts val="0"/>
              </a:spcAft>
              <a:buNone/>
            </a:pPr>
            <a:endParaRPr sz="3600" dirty="0">
              <a:latin typeface="Proxima Nova Regular"/>
            </a:endParaRPr>
          </a:p>
          <a:p>
            <a:pPr marL="0" lvl="0" indent="0" algn="l" rtl="0">
              <a:spcBef>
                <a:spcPts val="0"/>
              </a:spcBef>
              <a:spcAft>
                <a:spcPts val="0"/>
              </a:spcAft>
              <a:buNone/>
            </a:pPr>
            <a:r>
              <a:rPr lang="en-US" sz="3600" dirty="0">
                <a:latin typeface="Proxima Nova Regular"/>
              </a:rPr>
              <a:t>Only 4 patients (12.5%) with &lt;5 mm nodules were labelled as metastasis. All of these patients underwent CT with contrast. </a:t>
            </a:r>
            <a:endParaRPr sz="3600" dirty="0">
              <a:latin typeface="Proxima Nova Regular"/>
            </a:endParaRPr>
          </a:p>
          <a:p>
            <a:pPr marL="0" lvl="0" indent="0" algn="l" rtl="0">
              <a:spcBef>
                <a:spcPts val="0"/>
              </a:spcBef>
              <a:spcAft>
                <a:spcPts val="0"/>
              </a:spcAft>
              <a:buNone/>
            </a:pPr>
            <a:endParaRPr sz="3600" dirty="0">
              <a:latin typeface="Proxima Nova Regular"/>
            </a:endParaRPr>
          </a:p>
        </p:txBody>
      </p:sp>
      <p:sp>
        <p:nvSpPr>
          <p:cNvPr id="30" name="Google Shape;117;p13"/>
          <p:cNvSpPr txBox="1"/>
          <p:nvPr/>
        </p:nvSpPr>
        <p:spPr>
          <a:xfrm>
            <a:off x="26786255" y="15372040"/>
            <a:ext cx="9942145" cy="2954625"/>
          </a:xfrm>
          <a:prstGeom prst="rect">
            <a:avLst/>
          </a:prstGeom>
          <a:solidFill>
            <a:schemeClr val="lt1"/>
          </a:solidFill>
          <a:ln w="9525" cap="flat" cmpd="sng">
            <a:solidFill>
              <a:schemeClr val="dk1"/>
            </a:solidFill>
            <a:prstDash val="solid"/>
            <a:miter lim="8000"/>
            <a:headEnd type="none" w="sm" len="sm"/>
            <a:tailEnd type="none" w="sm" len="sm"/>
          </a:ln>
        </p:spPr>
        <p:txBody>
          <a:bodyPr spcFirstLastPara="1" wrap="square" lIns="91425" tIns="91425" rIns="91425" bIns="91425" anchor="t" anchorCtr="0">
            <a:spAutoFit/>
          </a:bodyPr>
          <a:lstStyle/>
          <a:p>
            <a:pPr marL="0" lvl="0" indent="0" algn="l" rtl="0">
              <a:spcBef>
                <a:spcPts val="0"/>
              </a:spcBef>
              <a:spcAft>
                <a:spcPts val="0"/>
              </a:spcAft>
              <a:buNone/>
            </a:pPr>
            <a:r>
              <a:rPr lang="en-US" sz="3600" dirty="0">
                <a:latin typeface="Proxima Nova Regular"/>
              </a:rPr>
              <a:t>Figure 2: This bar graph represents the final CT ordered for all 128 patients. </a:t>
            </a:r>
            <a:r>
              <a:rPr lang="en-US" sz="3600" dirty="0" smtClean="0">
                <a:latin typeface="Proxima Nova Regular"/>
              </a:rPr>
              <a:t>112 </a:t>
            </a:r>
            <a:r>
              <a:rPr lang="en-US" sz="3600" dirty="0">
                <a:latin typeface="Proxima Nova Regular"/>
              </a:rPr>
              <a:t>patients had CT with contrast ordered for their final imaging modality at UC Davis. </a:t>
            </a:r>
            <a:r>
              <a:rPr lang="en-US" sz="3600" dirty="0" smtClean="0">
                <a:latin typeface="Proxima Nova Regular"/>
              </a:rPr>
              <a:t>It segregates </a:t>
            </a:r>
            <a:r>
              <a:rPr lang="en-US" sz="3600" dirty="0">
                <a:latin typeface="Proxima Nova Regular"/>
              </a:rPr>
              <a:t>the ordering tendencies both before and after 2015. </a:t>
            </a:r>
            <a:endParaRPr sz="3600" dirty="0">
              <a:latin typeface="Proxima Nova Regular"/>
            </a:endParaRPr>
          </a:p>
        </p:txBody>
      </p:sp>
      <p:sp>
        <p:nvSpPr>
          <p:cNvPr id="31" name="Google Shape;116;p13"/>
          <p:cNvSpPr txBox="1"/>
          <p:nvPr/>
        </p:nvSpPr>
        <p:spPr>
          <a:xfrm>
            <a:off x="26786254" y="8168586"/>
            <a:ext cx="9942145" cy="5170616"/>
          </a:xfrm>
          <a:prstGeom prst="rect">
            <a:avLst/>
          </a:prstGeom>
          <a:solidFill>
            <a:schemeClr val="lt1"/>
          </a:solidFill>
          <a:ln w="9525" cap="flat" cmpd="sng">
            <a:solidFill>
              <a:schemeClr val="dk1"/>
            </a:solidFill>
            <a:prstDash val="solid"/>
            <a:miter lim="8000"/>
            <a:headEnd type="none" w="sm" len="sm"/>
            <a:tailEnd type="none" w="sm" len="sm"/>
          </a:ln>
        </p:spPr>
        <p:txBody>
          <a:bodyPr spcFirstLastPara="1" wrap="square" lIns="91425" tIns="91425" rIns="91425" bIns="91425" anchor="t" anchorCtr="0">
            <a:spAutoFit/>
          </a:bodyPr>
          <a:lstStyle/>
          <a:p>
            <a:pPr marL="0" lvl="0" indent="0" algn="l" rtl="0">
              <a:spcBef>
                <a:spcPts val="0"/>
              </a:spcBef>
              <a:spcAft>
                <a:spcPts val="0"/>
              </a:spcAft>
              <a:buNone/>
            </a:pPr>
            <a:r>
              <a:rPr lang="en-US" sz="3600" dirty="0" smtClean="0">
                <a:latin typeface="Proxima Nova Regular"/>
              </a:rPr>
              <a:t>Figure 1: This line graph depicts total number of CTs ordered yearly from 2005 to 2018 for all 128 patients. It distinguishes CT with vs without contrast. Even after 2015, there are substantially more CTs with contrast than without contrast. </a:t>
            </a:r>
            <a:endParaRPr sz="3600" dirty="0" smtClean="0">
              <a:latin typeface="Proxima Nova Regular"/>
            </a:endParaRPr>
          </a:p>
          <a:p>
            <a:pPr marL="0" lvl="0" indent="0" algn="l" rtl="0">
              <a:spcBef>
                <a:spcPts val="0"/>
              </a:spcBef>
              <a:spcAft>
                <a:spcPts val="0"/>
              </a:spcAft>
              <a:buNone/>
            </a:pPr>
            <a:endParaRPr sz="3600" dirty="0">
              <a:latin typeface="Proxima Nova Regular"/>
            </a:endParaRPr>
          </a:p>
          <a:p>
            <a:pPr marL="0" lvl="0" indent="0" algn="l" rtl="0">
              <a:spcBef>
                <a:spcPts val="0"/>
              </a:spcBef>
              <a:spcAft>
                <a:spcPts val="0"/>
              </a:spcAft>
              <a:buNone/>
            </a:pPr>
            <a:r>
              <a:rPr lang="en-US" sz="3600" i="1" dirty="0">
                <a:latin typeface="Proxima Nova Regular"/>
              </a:rPr>
              <a:t>Average # of CTs with Contrast per patient</a:t>
            </a:r>
            <a:r>
              <a:rPr lang="en-US" sz="3600" dirty="0">
                <a:latin typeface="Proxima Nova Regular"/>
              </a:rPr>
              <a:t>: 6.6</a:t>
            </a:r>
            <a:endParaRPr sz="3600" dirty="0">
              <a:latin typeface="Proxima Nova Regular"/>
            </a:endParaRPr>
          </a:p>
          <a:p>
            <a:pPr marL="0" lvl="0" indent="0" algn="l" rtl="0">
              <a:spcBef>
                <a:spcPts val="0"/>
              </a:spcBef>
              <a:spcAft>
                <a:spcPts val="0"/>
              </a:spcAft>
              <a:buNone/>
            </a:pPr>
            <a:r>
              <a:rPr lang="en-US" sz="3600" i="1" dirty="0">
                <a:latin typeface="Proxima Nova Regular"/>
              </a:rPr>
              <a:t>Average # of CTs without Contrast:</a:t>
            </a:r>
            <a:r>
              <a:rPr lang="en-US" sz="3600" dirty="0">
                <a:latin typeface="Proxima Nova Regular"/>
              </a:rPr>
              <a:t> 1.1</a:t>
            </a:r>
            <a:endParaRPr sz="3600" dirty="0">
              <a:latin typeface="Proxima Nova Regular"/>
            </a:endParaRPr>
          </a:p>
        </p:txBody>
      </p:sp>
      <p:sp>
        <p:nvSpPr>
          <p:cNvPr id="32" name="Text Box 191">
            <a:extLst>
              <a:ext uri="{FF2B5EF4-FFF2-40B4-BE49-F238E27FC236}">
                <a16:creationId xmlns:a16="http://schemas.microsoft.com/office/drawing/2014/main" id="{37651A22-2D6B-40CF-8DB6-2A27DA8E3AF2}"/>
              </a:ext>
            </a:extLst>
          </p:cNvPr>
          <p:cNvSpPr txBox="1">
            <a:spLocks noChangeArrowheads="1"/>
          </p:cNvSpPr>
          <p:nvPr/>
        </p:nvSpPr>
        <p:spPr bwMode="auto">
          <a:xfrm>
            <a:off x="23317199" y="6182212"/>
            <a:ext cx="11123085" cy="1135688"/>
          </a:xfrm>
          <a:prstGeom prst="rect">
            <a:avLst/>
          </a:prstGeom>
          <a:solidFill>
            <a:schemeClr val="bg1"/>
          </a:solidFill>
          <a:ln w="9525">
            <a:noFill/>
            <a:miter lim="800000"/>
            <a:headEnd/>
            <a:tailEnd/>
          </a:ln>
          <a:effectLst/>
        </p:spPr>
        <p:txBody>
          <a:bodyPr wrap="square" lIns="175254" tIns="87627" rIns="175254" bIns="122678">
            <a:spAutoFit/>
          </a:bodyPr>
          <a:lstStyle/>
          <a:p>
            <a:pPr eaLnBrk="0" hangingPunct="0">
              <a:spcBef>
                <a:spcPct val="50000"/>
              </a:spcBef>
              <a:tabLst>
                <a:tab pos="876270" algn="l"/>
              </a:tabLst>
              <a:defRPr/>
            </a:pPr>
            <a:r>
              <a:rPr lang="en-US" sz="6000" b="1" spc="100" dirty="0" smtClean="0">
                <a:solidFill>
                  <a:srgbClr val="DCAA00"/>
                </a:solidFill>
                <a:latin typeface="+mj-lt"/>
                <a:ea typeface="Futura Std Book" charset="0"/>
                <a:cs typeface="Arial" panose="020B0604020202020204" pitchFamily="34" charset="0"/>
              </a:rPr>
              <a:t>QR Code for Abstract</a:t>
            </a:r>
            <a:endParaRPr lang="en-US" sz="6000" b="1" spc="100" dirty="0">
              <a:solidFill>
                <a:srgbClr val="DCAA00"/>
              </a:solidFill>
              <a:latin typeface="+mj-lt"/>
              <a:ea typeface="Futura Std Book" charset="0"/>
              <a:cs typeface="Arial" panose="020B0604020202020204" pitchFamily="34" charset="0"/>
            </a:endParaRPr>
          </a:p>
        </p:txBody>
      </p:sp>
      <p:pic>
        <p:nvPicPr>
          <p:cNvPr id="33" name="Google Shape;123;p13"/>
          <p:cNvPicPr preferRelativeResize="0"/>
          <p:nvPr/>
        </p:nvPicPr>
        <p:blipFill>
          <a:blip r:embed="rId8">
            <a:alphaModFix/>
          </a:blip>
          <a:stretch>
            <a:fillRect/>
          </a:stretch>
        </p:blipFill>
        <p:spPr>
          <a:xfrm>
            <a:off x="31757326" y="5621451"/>
            <a:ext cx="2346318" cy="2237185"/>
          </a:xfrm>
          <a:prstGeom prst="rect">
            <a:avLst/>
          </a:prstGeom>
          <a:noFill/>
          <a:ln>
            <a:noFill/>
          </a:ln>
        </p:spPr>
      </p:pic>
    </p:spTree>
    <p:extLst>
      <p:ext uri="{BB962C8B-B14F-4D97-AF65-F5344CB8AC3E}">
        <p14:creationId xmlns:p14="http://schemas.microsoft.com/office/powerpoint/2010/main" val="2051987878"/>
      </p:ext>
    </p:extLst>
  </p:cSld>
  <p:clrMapOvr>
    <a:masterClrMapping/>
  </p:clrMapOvr>
</p:sld>
</file>

<file path=ppt/theme/theme1.xml><?xml version="1.0" encoding="utf-8"?>
<a:theme xmlns:a="http://schemas.openxmlformats.org/drawingml/2006/main" name="~4728944">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256332" tIns="128168" rIns="256332" bIns="128168" numCol="1" anchor="t" anchorCtr="0" compatLnSpc="1">
        <a:prstTxWarp prst="textNoShape">
          <a:avLst/>
        </a:prstTxWarp>
      </a:bodyPr>
      <a:lstStyle>
        <a:defPPr marL="0" marR="0" indent="0" algn="l" defTabSz="342900" rtl="0" eaLnBrk="0" fontAlgn="base" latinLnBrk="0" hangingPunct="0">
          <a:lnSpc>
            <a:spcPct val="100000"/>
          </a:lnSpc>
          <a:spcBef>
            <a:spcPct val="0"/>
          </a:spcBef>
          <a:spcAft>
            <a:spcPct val="0"/>
          </a:spcAft>
          <a:buClrTx/>
          <a:buSzTx/>
          <a:buFontTx/>
          <a:buNone/>
          <a:tabLst/>
          <a:defRPr kumimoji="0" lang="en-US" sz="14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256332" tIns="128168" rIns="256332" bIns="128168" numCol="1" anchor="t" anchorCtr="0" compatLnSpc="1">
        <a:prstTxWarp prst="textNoShape">
          <a:avLst/>
        </a:prstTxWarp>
      </a:bodyPr>
      <a:lstStyle>
        <a:defPPr marL="0" marR="0" indent="0" algn="l" defTabSz="342900" rtl="0" eaLnBrk="0" fontAlgn="base" latinLnBrk="0" hangingPunct="0">
          <a:lnSpc>
            <a:spcPct val="100000"/>
          </a:lnSpc>
          <a:spcBef>
            <a:spcPct val="0"/>
          </a:spcBef>
          <a:spcAft>
            <a:spcPct val="0"/>
          </a:spcAft>
          <a:buClrTx/>
          <a:buSzTx/>
          <a:buFontTx/>
          <a:buNone/>
          <a:tabLst/>
          <a:defRPr kumimoji="0" lang="en-US" sz="1400" b="0" i="0" u="none" strike="noStrike" cap="none" normalizeH="0" baseline="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2" id="{6CCA1FAC-FFE8-5942-8B6D-DB7BBE7AC585}" vid="{D6EE3BF2-C669-0E49-9F78-894381F8D65E}"/>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SON_Research_Poster_1.19</Template>
  <TotalTime>347</TotalTime>
  <Words>780</Words>
  <Application>Microsoft Office PowerPoint</Application>
  <PresentationFormat>Custom</PresentationFormat>
  <Paragraphs>70</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ＭＳ Ｐゴシック</vt:lpstr>
      <vt:lpstr>Arial</vt:lpstr>
      <vt:lpstr>Futura Std Book</vt:lpstr>
      <vt:lpstr>Futura Std Light</vt:lpstr>
      <vt:lpstr>Proxima Nova Regular</vt:lpstr>
      <vt:lpstr>Times</vt:lpstr>
      <vt:lpstr>Times New Roman</vt:lpstr>
      <vt:lpstr>~4728944</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Jenny A Carrick</dc:creator>
  <cp:lastModifiedBy>USER</cp:lastModifiedBy>
  <cp:revision>33</cp:revision>
  <cp:lastPrinted>2019-05-21T22:24:44Z</cp:lastPrinted>
  <dcterms:created xsi:type="dcterms:W3CDTF">2019-01-18T19:03:01Z</dcterms:created>
  <dcterms:modified xsi:type="dcterms:W3CDTF">2021-02-17T00:51:39Z</dcterms:modified>
</cp:coreProperties>
</file>